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6" r:id="rId2"/>
    <p:sldId id="311" r:id="rId3"/>
    <p:sldId id="265" r:id="rId4"/>
    <p:sldId id="257" r:id="rId5"/>
    <p:sldId id="284" r:id="rId6"/>
    <p:sldId id="259" r:id="rId7"/>
    <p:sldId id="258" r:id="rId8"/>
    <p:sldId id="260" r:id="rId9"/>
    <p:sldId id="261" r:id="rId10"/>
    <p:sldId id="262" r:id="rId11"/>
    <p:sldId id="309" r:id="rId12"/>
    <p:sldId id="282" r:id="rId13"/>
    <p:sldId id="281" r:id="rId14"/>
    <p:sldId id="286" r:id="rId15"/>
    <p:sldId id="270" r:id="rId16"/>
    <p:sldId id="287" r:id="rId17"/>
    <p:sldId id="293" r:id="rId18"/>
    <p:sldId id="306" r:id="rId19"/>
    <p:sldId id="308" r:id="rId20"/>
    <p:sldId id="305" r:id="rId21"/>
    <p:sldId id="298" r:id="rId22"/>
    <p:sldId id="276" r:id="rId23"/>
    <p:sldId id="289" r:id="rId24"/>
    <p:sldId id="290" r:id="rId25"/>
    <p:sldId id="292" r:id="rId26"/>
    <p:sldId id="304" r:id="rId27"/>
    <p:sldId id="302" r:id="rId28"/>
    <p:sldId id="303" r:id="rId29"/>
    <p:sldId id="310" r:id="rId3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17" autoAdjust="0"/>
    <p:restoredTop sz="93525" autoAdjust="0"/>
  </p:normalViewPr>
  <p:slideViewPr>
    <p:cSldViewPr snapToGrid="0">
      <p:cViewPr>
        <p:scale>
          <a:sx n="66" d="100"/>
          <a:sy n="66" d="100"/>
        </p:scale>
        <p:origin x="93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9DDF36-16F0-43E4-B856-8695ADDCBA90}" type="doc">
      <dgm:prSet loTypeId="urn:microsoft.com/office/officeart/2005/8/layout/vList2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13642416-BAAF-473C-A96F-0E95381BA3DB}">
      <dgm:prSet phldrT="[文字]"/>
      <dgm:spPr/>
      <dgm:t>
        <a:bodyPr/>
        <a:lstStyle/>
        <a:p>
          <a:r>
            <a:rPr lang="en-US" altLang="zh-TW" dirty="0" smtClean="0"/>
            <a:t>Orthogonal Matrices </a:t>
          </a:r>
          <a:endParaRPr lang="zh-TW" altLang="en-US" dirty="0"/>
        </a:p>
      </dgm:t>
    </dgm:pt>
    <dgm:pt modelId="{8C2F7792-AD99-4587-A8BA-6C9757747A56}" type="parTrans" cxnId="{2DD44F29-752E-4886-A493-A094EB2D9E10}">
      <dgm:prSet/>
      <dgm:spPr/>
      <dgm:t>
        <a:bodyPr/>
        <a:lstStyle/>
        <a:p>
          <a:endParaRPr lang="zh-TW" altLang="en-US"/>
        </a:p>
      </dgm:t>
    </dgm:pt>
    <dgm:pt modelId="{7D02C54E-6624-4240-806D-26B0CC6C3805}" type="sibTrans" cxnId="{2DD44F29-752E-4886-A493-A094EB2D9E10}">
      <dgm:prSet/>
      <dgm:spPr/>
      <dgm:t>
        <a:bodyPr/>
        <a:lstStyle/>
        <a:p>
          <a:endParaRPr lang="zh-TW" altLang="en-US"/>
        </a:p>
      </dgm:t>
    </dgm:pt>
    <dgm:pt modelId="{2BEF5A87-18E2-48C9-A074-88DC42858105}">
      <dgm:prSet phldrT="[文字]" custT="1"/>
      <dgm:spPr/>
      <dgm:t>
        <a:bodyPr/>
        <a:lstStyle/>
        <a:p>
          <a:r>
            <a:rPr lang="en-US" altLang="zh-TW" sz="2800" dirty="0" smtClean="0"/>
            <a:t>Reference: Chapter 7.5</a:t>
          </a:r>
          <a:endParaRPr lang="zh-TW" altLang="en-US" sz="2800" dirty="0"/>
        </a:p>
      </dgm:t>
    </dgm:pt>
    <dgm:pt modelId="{0AB9272F-9CD1-44FA-B33C-888DE09E9C95}" type="parTrans" cxnId="{7B7A1891-65AE-47CE-A4BB-460037036200}">
      <dgm:prSet/>
      <dgm:spPr/>
      <dgm:t>
        <a:bodyPr/>
        <a:lstStyle/>
        <a:p>
          <a:endParaRPr lang="zh-TW" altLang="en-US"/>
        </a:p>
      </dgm:t>
    </dgm:pt>
    <dgm:pt modelId="{E4443151-C472-43DD-9BA7-69A296FE1AAE}" type="sibTrans" cxnId="{7B7A1891-65AE-47CE-A4BB-460037036200}">
      <dgm:prSet/>
      <dgm:spPr/>
      <dgm:t>
        <a:bodyPr/>
        <a:lstStyle/>
        <a:p>
          <a:endParaRPr lang="zh-TW" altLang="en-US"/>
        </a:p>
      </dgm:t>
    </dgm:pt>
    <dgm:pt modelId="{201E35C7-EFAA-4308-B009-170E390D7301}">
      <dgm:prSet phldrT="[文字]"/>
      <dgm:spPr/>
      <dgm:t>
        <a:bodyPr/>
        <a:lstStyle/>
        <a:p>
          <a:r>
            <a:rPr lang="en-US" altLang="zh-TW" dirty="0" smtClean="0"/>
            <a:t>Symmetric Matrices</a:t>
          </a:r>
          <a:endParaRPr lang="zh-TW" altLang="en-US" dirty="0"/>
        </a:p>
      </dgm:t>
    </dgm:pt>
    <dgm:pt modelId="{E8E3D103-3FFD-4058-ACF1-77765E2A0E29}" type="parTrans" cxnId="{A1E34B31-C820-44EB-A024-FB2F8798F9AF}">
      <dgm:prSet/>
      <dgm:spPr/>
      <dgm:t>
        <a:bodyPr/>
        <a:lstStyle/>
        <a:p>
          <a:endParaRPr lang="zh-TW" altLang="en-US"/>
        </a:p>
      </dgm:t>
    </dgm:pt>
    <dgm:pt modelId="{105917E0-8548-4BC6-9B7E-B607A1B3B8EE}" type="sibTrans" cxnId="{A1E34B31-C820-44EB-A024-FB2F8798F9AF}">
      <dgm:prSet/>
      <dgm:spPr/>
      <dgm:t>
        <a:bodyPr/>
        <a:lstStyle/>
        <a:p>
          <a:endParaRPr lang="zh-TW" altLang="en-US"/>
        </a:p>
      </dgm:t>
    </dgm:pt>
    <dgm:pt modelId="{32A596B9-539F-42E7-AAE8-D43EAC595645}">
      <dgm:prSet phldrT="[文字]" custT="1"/>
      <dgm:spPr/>
      <dgm:t>
        <a:bodyPr/>
        <a:lstStyle/>
        <a:p>
          <a:r>
            <a:rPr lang="en-US" altLang="zh-TW" sz="2800" dirty="0" smtClean="0"/>
            <a:t>Reference: Chapter 7.6</a:t>
          </a:r>
          <a:endParaRPr lang="zh-TW" altLang="en-US" sz="2800" dirty="0"/>
        </a:p>
      </dgm:t>
    </dgm:pt>
    <dgm:pt modelId="{AB65DC82-01E7-4609-A1EC-C5B860C8A242}" type="parTrans" cxnId="{42249D37-236D-4C5C-8282-356370DBC127}">
      <dgm:prSet/>
      <dgm:spPr/>
      <dgm:t>
        <a:bodyPr/>
        <a:lstStyle/>
        <a:p>
          <a:endParaRPr lang="zh-TW" altLang="en-US"/>
        </a:p>
      </dgm:t>
    </dgm:pt>
    <dgm:pt modelId="{0C9EE627-ABC1-4321-BF2E-62DC3765A378}" type="sibTrans" cxnId="{42249D37-236D-4C5C-8282-356370DBC127}">
      <dgm:prSet/>
      <dgm:spPr/>
      <dgm:t>
        <a:bodyPr/>
        <a:lstStyle/>
        <a:p>
          <a:endParaRPr lang="zh-TW" altLang="en-US"/>
        </a:p>
      </dgm:t>
    </dgm:pt>
    <dgm:pt modelId="{3AF492FE-68B8-418B-8A4C-5AAAD6303E3B}" type="pres">
      <dgm:prSet presAssocID="{E69DDF36-16F0-43E4-B856-8695ADDCBA9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3DE8E414-7CD5-4732-ACB2-7567AC1CF868}" type="pres">
      <dgm:prSet presAssocID="{13642416-BAAF-473C-A96F-0E95381BA3DB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4242F29-56A8-4159-896D-2E62109A9228}" type="pres">
      <dgm:prSet presAssocID="{13642416-BAAF-473C-A96F-0E95381BA3DB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071E836-B7EE-4147-B552-1C26486C5A76}" type="pres">
      <dgm:prSet presAssocID="{201E35C7-EFAA-4308-B009-170E390D7301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BD9EEEF-49C7-4AE1-8007-0B848D48BFCD}" type="pres">
      <dgm:prSet presAssocID="{201E35C7-EFAA-4308-B009-170E390D7301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D801FFF2-2B7B-4716-9BC5-7829AA038736}" type="presOf" srcId="{201E35C7-EFAA-4308-B009-170E390D7301}" destId="{5071E836-B7EE-4147-B552-1C26486C5A76}" srcOrd="0" destOrd="0" presId="urn:microsoft.com/office/officeart/2005/8/layout/vList2"/>
    <dgm:cxn modelId="{B422DECF-9E70-450B-9431-A4CAD8A4D2B2}" type="presOf" srcId="{32A596B9-539F-42E7-AAE8-D43EAC595645}" destId="{2BD9EEEF-49C7-4AE1-8007-0B848D48BFCD}" srcOrd="0" destOrd="0" presId="urn:microsoft.com/office/officeart/2005/8/layout/vList2"/>
    <dgm:cxn modelId="{42249D37-236D-4C5C-8282-356370DBC127}" srcId="{201E35C7-EFAA-4308-B009-170E390D7301}" destId="{32A596B9-539F-42E7-AAE8-D43EAC595645}" srcOrd="0" destOrd="0" parTransId="{AB65DC82-01E7-4609-A1EC-C5B860C8A242}" sibTransId="{0C9EE627-ABC1-4321-BF2E-62DC3765A378}"/>
    <dgm:cxn modelId="{9BA38590-CA25-4134-9AEE-BC402019BA80}" type="presOf" srcId="{2BEF5A87-18E2-48C9-A074-88DC42858105}" destId="{54242F29-56A8-4159-896D-2E62109A9228}" srcOrd="0" destOrd="0" presId="urn:microsoft.com/office/officeart/2005/8/layout/vList2"/>
    <dgm:cxn modelId="{A1E34B31-C820-44EB-A024-FB2F8798F9AF}" srcId="{E69DDF36-16F0-43E4-B856-8695ADDCBA90}" destId="{201E35C7-EFAA-4308-B009-170E390D7301}" srcOrd="1" destOrd="0" parTransId="{E8E3D103-3FFD-4058-ACF1-77765E2A0E29}" sibTransId="{105917E0-8548-4BC6-9B7E-B607A1B3B8EE}"/>
    <dgm:cxn modelId="{2DD44F29-752E-4886-A493-A094EB2D9E10}" srcId="{E69DDF36-16F0-43E4-B856-8695ADDCBA90}" destId="{13642416-BAAF-473C-A96F-0E95381BA3DB}" srcOrd="0" destOrd="0" parTransId="{8C2F7792-AD99-4587-A8BA-6C9757747A56}" sibTransId="{7D02C54E-6624-4240-806D-26B0CC6C3805}"/>
    <dgm:cxn modelId="{085A64FE-CBD3-4B43-912D-33964152F3EB}" type="presOf" srcId="{E69DDF36-16F0-43E4-B856-8695ADDCBA90}" destId="{3AF492FE-68B8-418B-8A4C-5AAAD6303E3B}" srcOrd="0" destOrd="0" presId="urn:microsoft.com/office/officeart/2005/8/layout/vList2"/>
    <dgm:cxn modelId="{7B7A1891-65AE-47CE-A4BB-460037036200}" srcId="{13642416-BAAF-473C-A96F-0E95381BA3DB}" destId="{2BEF5A87-18E2-48C9-A074-88DC42858105}" srcOrd="0" destOrd="0" parTransId="{0AB9272F-9CD1-44FA-B33C-888DE09E9C95}" sibTransId="{E4443151-C472-43DD-9BA7-69A296FE1AAE}"/>
    <dgm:cxn modelId="{8A2CEF76-413E-4BDE-B90A-E3297417AA6E}" type="presOf" srcId="{13642416-BAAF-473C-A96F-0E95381BA3DB}" destId="{3DE8E414-7CD5-4732-ACB2-7567AC1CF868}" srcOrd="0" destOrd="0" presId="urn:microsoft.com/office/officeart/2005/8/layout/vList2"/>
    <dgm:cxn modelId="{8E8FE022-4332-45E4-B0AD-74CFDDCB88C7}" type="presParOf" srcId="{3AF492FE-68B8-418B-8A4C-5AAAD6303E3B}" destId="{3DE8E414-7CD5-4732-ACB2-7567AC1CF868}" srcOrd="0" destOrd="0" presId="urn:microsoft.com/office/officeart/2005/8/layout/vList2"/>
    <dgm:cxn modelId="{459AA181-1FA9-4124-932F-AC95E383319A}" type="presParOf" srcId="{3AF492FE-68B8-418B-8A4C-5AAAD6303E3B}" destId="{54242F29-56A8-4159-896D-2E62109A9228}" srcOrd="1" destOrd="0" presId="urn:microsoft.com/office/officeart/2005/8/layout/vList2"/>
    <dgm:cxn modelId="{F618A47E-B9E5-4F45-B2F0-6C5F7E99DCDC}" type="presParOf" srcId="{3AF492FE-68B8-418B-8A4C-5AAAD6303E3B}" destId="{5071E836-B7EE-4147-B552-1C26486C5A76}" srcOrd="2" destOrd="0" presId="urn:microsoft.com/office/officeart/2005/8/layout/vList2"/>
    <dgm:cxn modelId="{AF9C1017-D645-484B-AFC8-18572288DDAC}" type="presParOf" srcId="{3AF492FE-68B8-418B-8A4C-5AAAD6303E3B}" destId="{2BD9EEEF-49C7-4AE1-8007-0B848D48BFC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9DDF36-16F0-43E4-B856-8695ADDCBA90}" type="doc">
      <dgm:prSet loTypeId="urn:microsoft.com/office/officeart/2005/8/layout/vList2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13642416-BAAF-473C-A96F-0E95381BA3DB}">
      <dgm:prSet phldrT="[文字]"/>
      <dgm:spPr/>
      <dgm:t>
        <a:bodyPr/>
        <a:lstStyle/>
        <a:p>
          <a:r>
            <a:rPr lang="en-US" altLang="zh-TW" dirty="0" smtClean="0"/>
            <a:t>Orthogonal Matrices </a:t>
          </a:r>
          <a:endParaRPr lang="zh-TW" altLang="en-US" dirty="0"/>
        </a:p>
      </dgm:t>
    </dgm:pt>
    <dgm:pt modelId="{8C2F7792-AD99-4587-A8BA-6C9757747A56}" type="parTrans" cxnId="{2DD44F29-752E-4886-A493-A094EB2D9E10}">
      <dgm:prSet/>
      <dgm:spPr/>
      <dgm:t>
        <a:bodyPr/>
        <a:lstStyle/>
        <a:p>
          <a:endParaRPr lang="zh-TW" altLang="en-US"/>
        </a:p>
      </dgm:t>
    </dgm:pt>
    <dgm:pt modelId="{7D02C54E-6624-4240-806D-26B0CC6C3805}" type="sibTrans" cxnId="{2DD44F29-752E-4886-A493-A094EB2D9E10}">
      <dgm:prSet/>
      <dgm:spPr/>
      <dgm:t>
        <a:bodyPr/>
        <a:lstStyle/>
        <a:p>
          <a:endParaRPr lang="zh-TW" altLang="en-US"/>
        </a:p>
      </dgm:t>
    </dgm:pt>
    <dgm:pt modelId="{2BEF5A87-18E2-48C9-A074-88DC42858105}">
      <dgm:prSet phldrT="[文字]" custT="1"/>
      <dgm:spPr/>
      <dgm:t>
        <a:bodyPr/>
        <a:lstStyle/>
        <a:p>
          <a:r>
            <a:rPr lang="en-US" altLang="zh-TW" sz="2800" dirty="0" smtClean="0"/>
            <a:t>Reference: Chapter 7.5</a:t>
          </a:r>
          <a:endParaRPr lang="zh-TW" altLang="en-US" sz="2800" dirty="0"/>
        </a:p>
      </dgm:t>
    </dgm:pt>
    <dgm:pt modelId="{0AB9272F-9CD1-44FA-B33C-888DE09E9C95}" type="parTrans" cxnId="{7B7A1891-65AE-47CE-A4BB-460037036200}">
      <dgm:prSet/>
      <dgm:spPr/>
      <dgm:t>
        <a:bodyPr/>
        <a:lstStyle/>
        <a:p>
          <a:endParaRPr lang="zh-TW" altLang="en-US"/>
        </a:p>
      </dgm:t>
    </dgm:pt>
    <dgm:pt modelId="{E4443151-C472-43DD-9BA7-69A296FE1AAE}" type="sibTrans" cxnId="{7B7A1891-65AE-47CE-A4BB-460037036200}">
      <dgm:prSet/>
      <dgm:spPr/>
      <dgm:t>
        <a:bodyPr/>
        <a:lstStyle/>
        <a:p>
          <a:endParaRPr lang="zh-TW" altLang="en-US"/>
        </a:p>
      </dgm:t>
    </dgm:pt>
    <dgm:pt modelId="{201E35C7-EFAA-4308-B009-170E390D7301}">
      <dgm:prSet phldrT="[文字]"/>
      <dgm:spPr/>
      <dgm:t>
        <a:bodyPr/>
        <a:lstStyle/>
        <a:p>
          <a:r>
            <a:rPr lang="en-US" altLang="zh-TW" dirty="0" smtClean="0"/>
            <a:t>Symmetric Matrices</a:t>
          </a:r>
          <a:endParaRPr lang="zh-TW" altLang="en-US" dirty="0"/>
        </a:p>
      </dgm:t>
    </dgm:pt>
    <dgm:pt modelId="{E8E3D103-3FFD-4058-ACF1-77765E2A0E29}" type="parTrans" cxnId="{A1E34B31-C820-44EB-A024-FB2F8798F9AF}">
      <dgm:prSet/>
      <dgm:spPr/>
      <dgm:t>
        <a:bodyPr/>
        <a:lstStyle/>
        <a:p>
          <a:endParaRPr lang="zh-TW" altLang="en-US"/>
        </a:p>
      </dgm:t>
    </dgm:pt>
    <dgm:pt modelId="{105917E0-8548-4BC6-9B7E-B607A1B3B8EE}" type="sibTrans" cxnId="{A1E34B31-C820-44EB-A024-FB2F8798F9AF}">
      <dgm:prSet/>
      <dgm:spPr/>
      <dgm:t>
        <a:bodyPr/>
        <a:lstStyle/>
        <a:p>
          <a:endParaRPr lang="zh-TW" altLang="en-US"/>
        </a:p>
      </dgm:t>
    </dgm:pt>
    <dgm:pt modelId="{32A596B9-539F-42E7-AAE8-D43EAC595645}">
      <dgm:prSet phldrT="[文字]" custT="1"/>
      <dgm:spPr/>
      <dgm:t>
        <a:bodyPr/>
        <a:lstStyle/>
        <a:p>
          <a:r>
            <a:rPr lang="en-US" altLang="zh-TW" sz="2800" dirty="0" smtClean="0"/>
            <a:t>Reference: Chapter 7.6</a:t>
          </a:r>
          <a:endParaRPr lang="zh-TW" altLang="en-US" sz="2800" dirty="0"/>
        </a:p>
      </dgm:t>
    </dgm:pt>
    <dgm:pt modelId="{AB65DC82-01E7-4609-A1EC-C5B860C8A242}" type="parTrans" cxnId="{42249D37-236D-4C5C-8282-356370DBC127}">
      <dgm:prSet/>
      <dgm:spPr/>
      <dgm:t>
        <a:bodyPr/>
        <a:lstStyle/>
        <a:p>
          <a:endParaRPr lang="zh-TW" altLang="en-US"/>
        </a:p>
      </dgm:t>
    </dgm:pt>
    <dgm:pt modelId="{0C9EE627-ABC1-4321-BF2E-62DC3765A378}" type="sibTrans" cxnId="{42249D37-236D-4C5C-8282-356370DBC127}">
      <dgm:prSet/>
      <dgm:spPr/>
      <dgm:t>
        <a:bodyPr/>
        <a:lstStyle/>
        <a:p>
          <a:endParaRPr lang="zh-TW" altLang="en-US"/>
        </a:p>
      </dgm:t>
    </dgm:pt>
    <dgm:pt modelId="{3AF492FE-68B8-418B-8A4C-5AAAD6303E3B}" type="pres">
      <dgm:prSet presAssocID="{E69DDF36-16F0-43E4-B856-8695ADDCBA9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3DE8E414-7CD5-4732-ACB2-7567AC1CF868}" type="pres">
      <dgm:prSet presAssocID="{13642416-BAAF-473C-A96F-0E95381BA3DB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4242F29-56A8-4159-896D-2E62109A9228}" type="pres">
      <dgm:prSet presAssocID="{13642416-BAAF-473C-A96F-0E95381BA3DB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071E836-B7EE-4147-B552-1C26486C5A76}" type="pres">
      <dgm:prSet presAssocID="{201E35C7-EFAA-4308-B009-170E390D7301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BD9EEEF-49C7-4AE1-8007-0B848D48BFCD}" type="pres">
      <dgm:prSet presAssocID="{201E35C7-EFAA-4308-B009-170E390D7301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E0EC0B93-5881-40A1-9EA6-07D6DDBB6BF0}" type="presOf" srcId="{32A596B9-539F-42E7-AAE8-D43EAC595645}" destId="{2BD9EEEF-49C7-4AE1-8007-0B848D48BFCD}" srcOrd="0" destOrd="0" presId="urn:microsoft.com/office/officeart/2005/8/layout/vList2"/>
    <dgm:cxn modelId="{42249D37-236D-4C5C-8282-356370DBC127}" srcId="{201E35C7-EFAA-4308-B009-170E390D7301}" destId="{32A596B9-539F-42E7-AAE8-D43EAC595645}" srcOrd="0" destOrd="0" parTransId="{AB65DC82-01E7-4609-A1EC-C5B860C8A242}" sibTransId="{0C9EE627-ABC1-4321-BF2E-62DC3765A378}"/>
    <dgm:cxn modelId="{3D4A914A-62B1-41B2-8489-7D604A1CF3BA}" type="presOf" srcId="{2BEF5A87-18E2-48C9-A074-88DC42858105}" destId="{54242F29-56A8-4159-896D-2E62109A9228}" srcOrd="0" destOrd="0" presId="urn:microsoft.com/office/officeart/2005/8/layout/vList2"/>
    <dgm:cxn modelId="{57849C2C-D98A-48CB-A6CB-A7A036800598}" type="presOf" srcId="{201E35C7-EFAA-4308-B009-170E390D7301}" destId="{5071E836-B7EE-4147-B552-1C26486C5A76}" srcOrd="0" destOrd="0" presId="urn:microsoft.com/office/officeart/2005/8/layout/vList2"/>
    <dgm:cxn modelId="{A1E34B31-C820-44EB-A024-FB2F8798F9AF}" srcId="{E69DDF36-16F0-43E4-B856-8695ADDCBA90}" destId="{201E35C7-EFAA-4308-B009-170E390D7301}" srcOrd="1" destOrd="0" parTransId="{E8E3D103-3FFD-4058-ACF1-77765E2A0E29}" sibTransId="{105917E0-8548-4BC6-9B7E-B607A1B3B8EE}"/>
    <dgm:cxn modelId="{2DD44F29-752E-4886-A493-A094EB2D9E10}" srcId="{E69DDF36-16F0-43E4-B856-8695ADDCBA90}" destId="{13642416-BAAF-473C-A96F-0E95381BA3DB}" srcOrd="0" destOrd="0" parTransId="{8C2F7792-AD99-4587-A8BA-6C9757747A56}" sibTransId="{7D02C54E-6624-4240-806D-26B0CC6C3805}"/>
    <dgm:cxn modelId="{D30F51EE-3C0E-4C81-857D-A5C5B4A8C6D5}" type="presOf" srcId="{E69DDF36-16F0-43E4-B856-8695ADDCBA90}" destId="{3AF492FE-68B8-418B-8A4C-5AAAD6303E3B}" srcOrd="0" destOrd="0" presId="urn:microsoft.com/office/officeart/2005/8/layout/vList2"/>
    <dgm:cxn modelId="{8813FD79-380A-4564-BECD-A548B47AB1ED}" type="presOf" srcId="{13642416-BAAF-473C-A96F-0E95381BA3DB}" destId="{3DE8E414-7CD5-4732-ACB2-7567AC1CF868}" srcOrd="0" destOrd="0" presId="urn:microsoft.com/office/officeart/2005/8/layout/vList2"/>
    <dgm:cxn modelId="{7B7A1891-65AE-47CE-A4BB-460037036200}" srcId="{13642416-BAAF-473C-A96F-0E95381BA3DB}" destId="{2BEF5A87-18E2-48C9-A074-88DC42858105}" srcOrd="0" destOrd="0" parTransId="{0AB9272F-9CD1-44FA-B33C-888DE09E9C95}" sibTransId="{E4443151-C472-43DD-9BA7-69A296FE1AAE}"/>
    <dgm:cxn modelId="{D4522E3F-22E2-49C7-AAB8-0A88F1C5B103}" type="presParOf" srcId="{3AF492FE-68B8-418B-8A4C-5AAAD6303E3B}" destId="{3DE8E414-7CD5-4732-ACB2-7567AC1CF868}" srcOrd="0" destOrd="0" presId="urn:microsoft.com/office/officeart/2005/8/layout/vList2"/>
    <dgm:cxn modelId="{A725D892-AB0F-4C8E-8983-276F9BB8EDB0}" type="presParOf" srcId="{3AF492FE-68B8-418B-8A4C-5AAAD6303E3B}" destId="{54242F29-56A8-4159-896D-2E62109A9228}" srcOrd="1" destOrd="0" presId="urn:microsoft.com/office/officeart/2005/8/layout/vList2"/>
    <dgm:cxn modelId="{25DE9241-8739-40FD-9BCE-643438D230F4}" type="presParOf" srcId="{3AF492FE-68B8-418B-8A4C-5AAAD6303E3B}" destId="{5071E836-B7EE-4147-B552-1C26486C5A76}" srcOrd="2" destOrd="0" presId="urn:microsoft.com/office/officeart/2005/8/layout/vList2"/>
    <dgm:cxn modelId="{D1133FBF-3657-41F9-AF45-CFF26A3D2578}" type="presParOf" srcId="{3AF492FE-68B8-418B-8A4C-5AAAD6303E3B}" destId="{2BD9EEEF-49C7-4AE1-8007-0B848D48BFC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E8E414-7CD5-4732-ACB2-7567AC1CF868}">
      <dsp:nvSpPr>
        <dsp:cNvPr id="0" name=""/>
        <dsp:cNvSpPr/>
      </dsp:nvSpPr>
      <dsp:spPr>
        <a:xfrm>
          <a:off x="0" y="26784"/>
          <a:ext cx="7886700" cy="127120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l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5300" kern="1200" dirty="0" smtClean="0"/>
            <a:t>Orthogonal Matrices </a:t>
          </a:r>
          <a:endParaRPr lang="zh-TW" altLang="en-US" sz="5300" kern="1200" dirty="0"/>
        </a:p>
      </dsp:txBody>
      <dsp:txXfrm>
        <a:off x="62055" y="88839"/>
        <a:ext cx="7762590" cy="1147095"/>
      </dsp:txXfrm>
    </dsp:sp>
    <dsp:sp modelId="{54242F29-56A8-4159-896D-2E62109A9228}">
      <dsp:nvSpPr>
        <dsp:cNvPr id="0" name=""/>
        <dsp:cNvSpPr/>
      </dsp:nvSpPr>
      <dsp:spPr>
        <a:xfrm>
          <a:off x="0" y="1297989"/>
          <a:ext cx="7886700" cy="877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0403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altLang="zh-TW" sz="2800" kern="1200" dirty="0" smtClean="0"/>
            <a:t>Reference: Chapter 7.5</a:t>
          </a:r>
          <a:endParaRPr lang="zh-TW" altLang="en-US" sz="2800" kern="1200" dirty="0"/>
        </a:p>
      </dsp:txBody>
      <dsp:txXfrm>
        <a:off x="0" y="1297989"/>
        <a:ext cx="7886700" cy="877680"/>
      </dsp:txXfrm>
    </dsp:sp>
    <dsp:sp modelId="{5071E836-B7EE-4147-B552-1C26486C5A76}">
      <dsp:nvSpPr>
        <dsp:cNvPr id="0" name=""/>
        <dsp:cNvSpPr/>
      </dsp:nvSpPr>
      <dsp:spPr>
        <a:xfrm>
          <a:off x="0" y="2175669"/>
          <a:ext cx="7886700" cy="1271205"/>
        </a:xfrm>
        <a:prstGeom prst="roundRect">
          <a:avLst/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l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5300" kern="1200" dirty="0" smtClean="0"/>
            <a:t>Symmetric Matrices</a:t>
          </a:r>
          <a:endParaRPr lang="zh-TW" altLang="en-US" sz="5300" kern="1200" dirty="0"/>
        </a:p>
      </dsp:txBody>
      <dsp:txXfrm>
        <a:off x="62055" y="2237724"/>
        <a:ext cx="7762590" cy="1147095"/>
      </dsp:txXfrm>
    </dsp:sp>
    <dsp:sp modelId="{2BD9EEEF-49C7-4AE1-8007-0B848D48BFCD}">
      <dsp:nvSpPr>
        <dsp:cNvPr id="0" name=""/>
        <dsp:cNvSpPr/>
      </dsp:nvSpPr>
      <dsp:spPr>
        <a:xfrm>
          <a:off x="0" y="3446874"/>
          <a:ext cx="7886700" cy="877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0403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altLang="zh-TW" sz="2800" kern="1200" dirty="0" smtClean="0"/>
            <a:t>Reference: Chapter 7.6</a:t>
          </a:r>
          <a:endParaRPr lang="zh-TW" altLang="en-US" sz="2800" kern="1200" dirty="0"/>
        </a:p>
      </dsp:txBody>
      <dsp:txXfrm>
        <a:off x="0" y="3446874"/>
        <a:ext cx="7886700" cy="8776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E8E414-7CD5-4732-ACB2-7567AC1CF868}">
      <dsp:nvSpPr>
        <dsp:cNvPr id="0" name=""/>
        <dsp:cNvSpPr/>
      </dsp:nvSpPr>
      <dsp:spPr>
        <a:xfrm>
          <a:off x="0" y="26784"/>
          <a:ext cx="7886700" cy="127120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l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5300" kern="1200" dirty="0" smtClean="0"/>
            <a:t>Orthogonal Matrices </a:t>
          </a:r>
          <a:endParaRPr lang="zh-TW" altLang="en-US" sz="5300" kern="1200" dirty="0"/>
        </a:p>
      </dsp:txBody>
      <dsp:txXfrm>
        <a:off x="62055" y="88839"/>
        <a:ext cx="7762590" cy="1147095"/>
      </dsp:txXfrm>
    </dsp:sp>
    <dsp:sp modelId="{54242F29-56A8-4159-896D-2E62109A9228}">
      <dsp:nvSpPr>
        <dsp:cNvPr id="0" name=""/>
        <dsp:cNvSpPr/>
      </dsp:nvSpPr>
      <dsp:spPr>
        <a:xfrm>
          <a:off x="0" y="1297989"/>
          <a:ext cx="7886700" cy="877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0403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altLang="zh-TW" sz="2800" kern="1200" dirty="0" smtClean="0"/>
            <a:t>Reference: Chapter 7.5</a:t>
          </a:r>
          <a:endParaRPr lang="zh-TW" altLang="en-US" sz="2800" kern="1200" dirty="0"/>
        </a:p>
      </dsp:txBody>
      <dsp:txXfrm>
        <a:off x="0" y="1297989"/>
        <a:ext cx="7886700" cy="877680"/>
      </dsp:txXfrm>
    </dsp:sp>
    <dsp:sp modelId="{5071E836-B7EE-4147-B552-1C26486C5A76}">
      <dsp:nvSpPr>
        <dsp:cNvPr id="0" name=""/>
        <dsp:cNvSpPr/>
      </dsp:nvSpPr>
      <dsp:spPr>
        <a:xfrm>
          <a:off x="0" y="2175669"/>
          <a:ext cx="7886700" cy="1271205"/>
        </a:xfrm>
        <a:prstGeom prst="roundRect">
          <a:avLst/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l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5300" kern="1200" dirty="0" smtClean="0"/>
            <a:t>Symmetric Matrices</a:t>
          </a:r>
          <a:endParaRPr lang="zh-TW" altLang="en-US" sz="5300" kern="1200" dirty="0"/>
        </a:p>
      </dsp:txBody>
      <dsp:txXfrm>
        <a:off x="62055" y="2237724"/>
        <a:ext cx="7762590" cy="1147095"/>
      </dsp:txXfrm>
    </dsp:sp>
    <dsp:sp modelId="{2BD9EEEF-49C7-4AE1-8007-0B848D48BFCD}">
      <dsp:nvSpPr>
        <dsp:cNvPr id="0" name=""/>
        <dsp:cNvSpPr/>
      </dsp:nvSpPr>
      <dsp:spPr>
        <a:xfrm>
          <a:off x="0" y="3446874"/>
          <a:ext cx="7886700" cy="877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0403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altLang="zh-TW" sz="2800" kern="1200" dirty="0" smtClean="0"/>
            <a:t>Reference: Chapter 7.6</a:t>
          </a:r>
          <a:endParaRPr lang="zh-TW" altLang="en-US" sz="2800" kern="1200" dirty="0"/>
        </a:p>
      </dsp:txBody>
      <dsp:txXfrm>
        <a:off x="0" y="3446874"/>
        <a:ext cx="7886700" cy="8776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3.wmf"/><Relationship Id="rId1" Type="http://schemas.openxmlformats.org/officeDocument/2006/relationships/image" Target="../media/image6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A1B2F0-DD4E-4396-846C-4A0C55485EBA}" type="datetimeFigureOut">
              <a:rPr lang="zh-TW" altLang="en-US" smtClean="0"/>
              <a:t>2016/6/1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AF1889-0954-47D3-BA04-6C5AABCA7F4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0790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altLang="zh-TW" sz="1200" dirty="0" smtClean="0"/>
              <a:t>Anything in  Common?</a:t>
            </a:r>
            <a:endParaRPr lang="zh-TW" altLang="en-US" sz="12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AF1889-0954-47D3-BA04-6C5AABCA7F43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7741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Why there is no </a:t>
            </a:r>
            <a:r>
              <a:rPr lang="en-US" altLang="zh-TW" dirty="0" err="1" smtClean="0"/>
              <a:t>northonormal</a:t>
            </a:r>
            <a:r>
              <a:rPr lang="en-US" altLang="zh-TW" baseline="0" dirty="0" smtClean="0"/>
              <a:t> matrix??????????????????????????????????????????????????????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AF1889-0954-47D3-BA04-6C5AABCA7F43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85746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altLang="zh-TW" b="1" i="1" dirty="0" smtClean="0"/>
              <a:t>Proof</a:t>
            </a:r>
            <a:r>
              <a:rPr lang="en-US" altLang="zh-TW" dirty="0" smtClean="0"/>
              <a:t>  (b) </a:t>
            </a:r>
            <a:r>
              <a:rPr lang="en-US" altLang="zh-TW" dirty="0" smtClean="0">
                <a:sym typeface="Wingdings" pitchFamily="2" charset="2"/>
              </a:rPr>
              <a:t> (c) By definition of invertible matrices</a:t>
            </a:r>
            <a:endParaRPr lang="en-US" altLang="zh-TW" dirty="0" smtClean="0"/>
          </a:p>
          <a:p>
            <a:pPr>
              <a:lnSpc>
                <a:spcPct val="120000"/>
              </a:lnSpc>
            </a:pPr>
            <a:r>
              <a:rPr lang="en-US" altLang="zh-TW" dirty="0" smtClean="0"/>
              <a:t>	(a) </a:t>
            </a:r>
            <a:r>
              <a:rPr lang="en-US" altLang="zh-TW" dirty="0" smtClean="0">
                <a:sym typeface="Symbol" pitchFamily="18" charset="2"/>
              </a:rPr>
              <a:t> (b) with </a:t>
            </a:r>
            <a:r>
              <a:rPr lang="en-US" altLang="zh-TW" i="1" dirty="0" smtClean="0"/>
              <a:t>Q</a:t>
            </a:r>
            <a:r>
              <a:rPr lang="en-US" altLang="zh-TW" dirty="0" smtClean="0"/>
              <a:t> = [ </a:t>
            </a:r>
            <a:r>
              <a:rPr lang="en-US" altLang="zh-TW" b="1" dirty="0" smtClean="0"/>
              <a:t>q</a:t>
            </a:r>
            <a:r>
              <a:rPr lang="en-US" altLang="zh-TW" baseline="-25000" dirty="0" smtClean="0">
                <a:sym typeface="Symbol" pitchFamily="18" charset="2"/>
              </a:rPr>
              <a:t>1</a:t>
            </a:r>
            <a:r>
              <a:rPr lang="en-US" altLang="zh-TW" dirty="0" smtClean="0">
                <a:sym typeface="Symbol" pitchFamily="18" charset="2"/>
              </a:rPr>
              <a:t>  </a:t>
            </a:r>
            <a:r>
              <a:rPr lang="en-US" altLang="zh-TW" b="1" dirty="0" smtClean="0"/>
              <a:t>q</a:t>
            </a:r>
            <a:r>
              <a:rPr lang="en-US" altLang="zh-TW" baseline="-25000" dirty="0" smtClean="0">
                <a:sym typeface="Symbol" pitchFamily="18" charset="2"/>
              </a:rPr>
              <a:t>2</a:t>
            </a:r>
            <a:r>
              <a:rPr lang="en-US" altLang="zh-TW" dirty="0" smtClean="0">
                <a:sym typeface="Symbol" pitchFamily="18" charset="2"/>
              </a:rPr>
              <a:t>  </a:t>
            </a:r>
            <a:r>
              <a:rPr lang="en-US" altLang="zh-TW" dirty="0" smtClean="0">
                <a:sym typeface="MT Extra" pitchFamily="18" charset="2"/>
              </a:rPr>
              <a:t>  </a:t>
            </a:r>
            <a:r>
              <a:rPr lang="en-US" altLang="zh-TW" b="1" dirty="0" err="1" smtClean="0"/>
              <a:t>q</a:t>
            </a:r>
            <a:r>
              <a:rPr lang="en-US" altLang="zh-TW" i="1" baseline="-25000" dirty="0" err="1" smtClean="0">
                <a:sym typeface="Symbol" pitchFamily="18" charset="2"/>
              </a:rPr>
              <a:t>n</a:t>
            </a:r>
            <a:r>
              <a:rPr lang="en-US" altLang="zh-TW" dirty="0" smtClean="0">
                <a:sym typeface="Symbol" pitchFamily="18" charset="2"/>
              </a:rPr>
              <a:t> </a:t>
            </a:r>
            <a:r>
              <a:rPr lang="en-US" altLang="zh-TW" dirty="0" smtClean="0"/>
              <a:t>], </a:t>
            </a:r>
            <a:r>
              <a:rPr lang="en-US" altLang="zh-TW" b="1" dirty="0" smtClean="0">
                <a:sym typeface="Symbol" pitchFamily="18" charset="2"/>
              </a:rPr>
              <a:t>q</a:t>
            </a:r>
            <a:r>
              <a:rPr lang="en-US" altLang="zh-TW" i="1" baseline="-25000" dirty="0" smtClean="0"/>
              <a:t>i</a:t>
            </a:r>
            <a:r>
              <a:rPr lang="en-US" altLang="zh-TW" sz="800" b="1" dirty="0" smtClean="0">
                <a:sym typeface="Symbol" pitchFamily="18" charset="2"/>
              </a:rPr>
              <a:t> </a:t>
            </a:r>
            <a:r>
              <a:rPr lang="en-US" altLang="zh-TW" sz="800" dirty="0" smtClean="0">
                <a:sym typeface="Symbol" pitchFamily="18" charset="2"/>
              </a:rPr>
              <a:t></a:t>
            </a:r>
            <a:r>
              <a:rPr lang="en-US" altLang="zh-TW" sz="800" b="1" dirty="0" smtClean="0"/>
              <a:t> </a:t>
            </a:r>
            <a:r>
              <a:rPr lang="en-US" altLang="zh-TW" b="1" dirty="0" smtClean="0"/>
              <a:t>q</a:t>
            </a:r>
            <a:r>
              <a:rPr lang="en-US" altLang="zh-TW" i="1" baseline="-25000" dirty="0" smtClean="0"/>
              <a:t>i</a:t>
            </a:r>
            <a:r>
              <a:rPr lang="en-US" altLang="zh-TW" dirty="0" smtClean="0">
                <a:sym typeface="Symbol" pitchFamily="18" charset="2"/>
              </a:rPr>
              <a:t> = 1 = [</a:t>
            </a:r>
            <a:r>
              <a:rPr lang="en-US" altLang="zh-TW" i="1" dirty="0" smtClean="0">
                <a:sym typeface="Symbol" pitchFamily="18" charset="2"/>
              </a:rPr>
              <a:t>Q</a:t>
            </a:r>
            <a:r>
              <a:rPr lang="en-US" altLang="zh-TW" i="1" baseline="40000" dirty="0" smtClean="0">
                <a:sym typeface="Symbol" pitchFamily="18" charset="2"/>
              </a:rPr>
              <a:t>T</a:t>
            </a:r>
            <a:r>
              <a:rPr lang="en-US" altLang="zh-TW" i="1" dirty="0" smtClean="0">
                <a:sym typeface="Symbol" pitchFamily="18" charset="2"/>
              </a:rPr>
              <a:t>Q</a:t>
            </a:r>
            <a:r>
              <a:rPr lang="en-US" altLang="zh-TW" dirty="0" smtClean="0">
                <a:sym typeface="Symbol" pitchFamily="18" charset="2"/>
              </a:rPr>
              <a:t>]</a:t>
            </a:r>
            <a:r>
              <a:rPr lang="en-US" altLang="zh-TW" i="1" baseline="-25000" dirty="0" smtClean="0">
                <a:sym typeface="Symbol" pitchFamily="18" charset="2"/>
              </a:rPr>
              <a:t>ii</a:t>
            </a:r>
            <a:r>
              <a:rPr lang="en-US" altLang="zh-TW" dirty="0" smtClean="0">
                <a:sym typeface="Symbol" pitchFamily="18" charset="2"/>
              </a:rPr>
              <a:t> </a:t>
            </a:r>
            <a:r>
              <a:rPr lang="en-US" altLang="zh-TW" i="1" dirty="0" err="1" smtClean="0">
                <a:sym typeface="Symbol" pitchFamily="18" charset="2"/>
              </a:rPr>
              <a:t>i</a:t>
            </a:r>
            <a:r>
              <a:rPr lang="en-US" altLang="zh-TW" dirty="0" smtClean="0">
                <a:sym typeface="Symbol" pitchFamily="18" charset="2"/>
              </a:rPr>
              <a:t>,</a:t>
            </a:r>
          </a:p>
          <a:p>
            <a:pPr>
              <a:lnSpc>
                <a:spcPct val="120000"/>
              </a:lnSpc>
            </a:pPr>
            <a:r>
              <a:rPr lang="en-US" altLang="zh-TW" dirty="0" smtClean="0">
                <a:sym typeface="Symbol" pitchFamily="18" charset="2"/>
              </a:rPr>
              <a:t>                            and </a:t>
            </a:r>
            <a:r>
              <a:rPr lang="en-US" altLang="zh-TW" b="1" dirty="0" smtClean="0">
                <a:sym typeface="Symbol" pitchFamily="18" charset="2"/>
              </a:rPr>
              <a:t>q</a:t>
            </a:r>
            <a:r>
              <a:rPr lang="en-US" altLang="zh-TW" i="1" baseline="-25000" dirty="0" smtClean="0"/>
              <a:t>i</a:t>
            </a:r>
            <a:r>
              <a:rPr lang="en-US" altLang="zh-TW" sz="800" b="1" dirty="0" smtClean="0">
                <a:sym typeface="Symbol" pitchFamily="18" charset="2"/>
              </a:rPr>
              <a:t> </a:t>
            </a:r>
            <a:r>
              <a:rPr lang="en-US" altLang="zh-TW" sz="800" dirty="0" smtClean="0">
                <a:sym typeface="Symbol" pitchFamily="18" charset="2"/>
              </a:rPr>
              <a:t></a:t>
            </a:r>
            <a:r>
              <a:rPr lang="en-US" altLang="zh-TW" sz="800" b="1" dirty="0" smtClean="0"/>
              <a:t> </a:t>
            </a:r>
            <a:r>
              <a:rPr lang="en-US" altLang="zh-TW" b="1" dirty="0" err="1" smtClean="0"/>
              <a:t>q</a:t>
            </a:r>
            <a:r>
              <a:rPr lang="en-US" altLang="zh-TW" i="1" baseline="-25000" dirty="0" err="1" smtClean="0"/>
              <a:t>j</a:t>
            </a:r>
            <a:r>
              <a:rPr lang="en-US" altLang="zh-TW" dirty="0" smtClean="0">
                <a:sym typeface="Symbol" pitchFamily="18" charset="2"/>
              </a:rPr>
              <a:t> = 0 = [</a:t>
            </a:r>
            <a:r>
              <a:rPr lang="en-US" altLang="zh-TW" i="1" dirty="0" smtClean="0">
                <a:sym typeface="Symbol" pitchFamily="18" charset="2"/>
              </a:rPr>
              <a:t>Q</a:t>
            </a:r>
            <a:r>
              <a:rPr lang="en-US" altLang="zh-TW" i="1" baseline="40000" dirty="0" smtClean="0">
                <a:sym typeface="Symbol" pitchFamily="18" charset="2"/>
              </a:rPr>
              <a:t>T</a:t>
            </a:r>
            <a:r>
              <a:rPr lang="en-US" altLang="zh-TW" i="1" dirty="0" smtClean="0">
                <a:sym typeface="Symbol" pitchFamily="18" charset="2"/>
              </a:rPr>
              <a:t>Q</a:t>
            </a:r>
            <a:r>
              <a:rPr lang="en-US" altLang="zh-TW" dirty="0" smtClean="0">
                <a:sym typeface="Symbol" pitchFamily="18" charset="2"/>
              </a:rPr>
              <a:t>]</a:t>
            </a:r>
            <a:r>
              <a:rPr lang="en-US" altLang="zh-TW" i="1" baseline="-25000" dirty="0" err="1" smtClean="0">
                <a:sym typeface="Symbol" pitchFamily="18" charset="2"/>
              </a:rPr>
              <a:t>ij</a:t>
            </a:r>
            <a:r>
              <a:rPr lang="en-US" altLang="zh-TW" dirty="0" smtClean="0">
                <a:sym typeface="Symbol" pitchFamily="18" charset="2"/>
              </a:rPr>
              <a:t> </a:t>
            </a:r>
            <a:r>
              <a:rPr lang="en-US" altLang="zh-TW" i="1" dirty="0" err="1" smtClean="0">
                <a:sym typeface="Symbol" pitchFamily="18" charset="2"/>
              </a:rPr>
              <a:t>i</a:t>
            </a:r>
            <a:r>
              <a:rPr lang="en-US" altLang="zh-TW" dirty="0" smtClean="0">
                <a:sym typeface="Symbol" pitchFamily="18" charset="2"/>
              </a:rPr>
              <a:t>  </a:t>
            </a:r>
            <a:r>
              <a:rPr lang="en-US" altLang="zh-TW" i="1" dirty="0" smtClean="0">
                <a:sym typeface="Symbol" pitchFamily="18" charset="2"/>
              </a:rPr>
              <a:t>j</a:t>
            </a:r>
            <a:r>
              <a:rPr lang="en-US" altLang="zh-TW" dirty="0" smtClean="0">
                <a:sym typeface="Symbol" pitchFamily="18" charset="2"/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en-US" altLang="zh-TW" dirty="0" smtClean="0">
                <a:sym typeface="Symbol" pitchFamily="18" charset="2"/>
              </a:rPr>
              <a:t>                            </a:t>
            </a:r>
            <a:r>
              <a:rPr lang="en-US" altLang="zh-TW" i="1" dirty="0" smtClean="0">
                <a:sym typeface="Symbol" pitchFamily="18" charset="2"/>
              </a:rPr>
              <a:t>Q</a:t>
            </a:r>
            <a:r>
              <a:rPr lang="en-US" altLang="zh-TW" i="1" baseline="40000" dirty="0" smtClean="0">
                <a:sym typeface="Symbol" pitchFamily="18" charset="2"/>
              </a:rPr>
              <a:t>T</a:t>
            </a:r>
            <a:r>
              <a:rPr lang="en-US" altLang="zh-TW" i="1" dirty="0" smtClean="0">
                <a:sym typeface="Symbol" pitchFamily="18" charset="2"/>
              </a:rPr>
              <a:t>Q </a:t>
            </a:r>
            <a:r>
              <a:rPr lang="en-US" altLang="zh-TW" dirty="0" smtClean="0">
                <a:sym typeface="Symbol" pitchFamily="18" charset="2"/>
              </a:rPr>
              <a:t>= </a:t>
            </a:r>
            <a:r>
              <a:rPr lang="en-US" altLang="zh-TW" i="1" dirty="0" smtClean="0">
                <a:sym typeface="Symbol" pitchFamily="18" charset="2"/>
              </a:rPr>
              <a:t>I</a:t>
            </a:r>
            <a:r>
              <a:rPr lang="en-US" altLang="zh-TW" i="1" baseline="-25000" dirty="0" smtClean="0">
                <a:sym typeface="Symbol" pitchFamily="18" charset="2"/>
              </a:rPr>
              <a:t>n</a:t>
            </a:r>
          </a:p>
          <a:p>
            <a:pPr>
              <a:lnSpc>
                <a:spcPct val="120000"/>
              </a:lnSpc>
            </a:pPr>
            <a:r>
              <a:rPr lang="en-US" altLang="zh-TW" dirty="0" smtClean="0"/>
              <a:t>            (c) </a:t>
            </a:r>
            <a:r>
              <a:rPr lang="en-US" altLang="zh-TW" dirty="0" smtClean="0">
                <a:sym typeface="Symbol" pitchFamily="18" charset="2"/>
              </a:rPr>
              <a:t> </a:t>
            </a:r>
            <a:r>
              <a:rPr lang="en-US" altLang="zh-TW" dirty="0" smtClean="0"/>
              <a:t>(d) </a:t>
            </a:r>
            <a:r>
              <a:rPr lang="en-US" altLang="zh-TW" dirty="0" smtClean="0">
                <a:sym typeface="Symbol" pitchFamily="18" charset="2"/>
              </a:rPr>
              <a:t></a:t>
            </a:r>
            <a:r>
              <a:rPr lang="en-US" altLang="zh-TW" b="1" dirty="0" smtClean="0">
                <a:sym typeface="Symbol" pitchFamily="18" charset="2"/>
              </a:rPr>
              <a:t>u</a:t>
            </a:r>
            <a:r>
              <a:rPr lang="en-US" altLang="zh-TW" dirty="0" smtClean="0">
                <a:sym typeface="Symbol" pitchFamily="18" charset="2"/>
              </a:rPr>
              <a:t>, </a:t>
            </a:r>
            <a:r>
              <a:rPr lang="en-US" altLang="zh-TW" b="1" dirty="0" smtClean="0">
                <a:sym typeface="Symbol" pitchFamily="18" charset="2"/>
              </a:rPr>
              <a:t>v</a:t>
            </a:r>
            <a:r>
              <a:rPr lang="en-US" altLang="zh-TW" dirty="0" smtClean="0">
                <a:sym typeface="Symbol" pitchFamily="18" charset="2"/>
              </a:rPr>
              <a:t>  </a:t>
            </a:r>
            <a:r>
              <a:rPr lang="en-US" altLang="zh-TW" dirty="0" smtClean="0">
                <a:latin typeface="Script MT Bold"/>
                <a:cs typeface="Script MT Bold"/>
                <a:sym typeface="Symbol" pitchFamily="18" charset="2"/>
              </a:rPr>
              <a:t>R</a:t>
            </a:r>
            <a:r>
              <a:rPr lang="en-US" altLang="zh-TW" i="1" baseline="40000" dirty="0" smtClean="0">
                <a:sym typeface="Symbol" pitchFamily="18" charset="2"/>
              </a:rPr>
              <a:t>n</a:t>
            </a:r>
            <a:r>
              <a:rPr lang="en-US" altLang="zh-TW" dirty="0" smtClean="0">
                <a:sym typeface="Symbol" pitchFamily="18" charset="2"/>
              </a:rPr>
              <a:t>, </a:t>
            </a:r>
            <a:r>
              <a:rPr lang="en-US" altLang="zh-TW" i="1" dirty="0" smtClean="0">
                <a:sym typeface="Symbol" pitchFamily="18" charset="2"/>
              </a:rPr>
              <a:t>Q</a:t>
            </a:r>
            <a:r>
              <a:rPr lang="en-US" altLang="zh-TW" b="1" dirty="0" smtClean="0">
                <a:sym typeface="Symbol" pitchFamily="18" charset="2"/>
              </a:rPr>
              <a:t>u</a:t>
            </a:r>
            <a:r>
              <a:rPr lang="en-US" altLang="zh-TW" sz="800" b="1" dirty="0" smtClean="0">
                <a:sym typeface="Symbol" pitchFamily="18" charset="2"/>
              </a:rPr>
              <a:t> </a:t>
            </a:r>
            <a:r>
              <a:rPr lang="en-US" altLang="zh-TW" sz="800" dirty="0" smtClean="0">
                <a:sym typeface="Symbol" pitchFamily="18" charset="2"/>
              </a:rPr>
              <a:t></a:t>
            </a:r>
            <a:r>
              <a:rPr lang="en-US" altLang="zh-TW" sz="800" b="1" dirty="0" smtClean="0"/>
              <a:t> </a:t>
            </a:r>
            <a:r>
              <a:rPr lang="en-US" altLang="zh-TW" i="1" dirty="0" smtClean="0">
                <a:sym typeface="Symbol" pitchFamily="18" charset="2"/>
              </a:rPr>
              <a:t>Q</a:t>
            </a:r>
            <a:r>
              <a:rPr lang="en-US" altLang="zh-TW" b="1" dirty="0" smtClean="0">
                <a:sym typeface="Symbol" pitchFamily="18" charset="2"/>
              </a:rPr>
              <a:t>v</a:t>
            </a:r>
            <a:r>
              <a:rPr lang="en-US" altLang="zh-TW" dirty="0" smtClean="0">
                <a:sym typeface="Symbol" pitchFamily="18" charset="2"/>
              </a:rPr>
              <a:t> = </a:t>
            </a:r>
            <a:r>
              <a:rPr lang="en-US" altLang="zh-TW" b="1" dirty="0" smtClean="0">
                <a:sym typeface="Symbol" pitchFamily="18" charset="2"/>
              </a:rPr>
              <a:t>u</a:t>
            </a:r>
            <a:r>
              <a:rPr lang="en-US" altLang="zh-TW" sz="800" b="1" dirty="0" smtClean="0">
                <a:sym typeface="Symbol" pitchFamily="18" charset="2"/>
              </a:rPr>
              <a:t> </a:t>
            </a:r>
            <a:r>
              <a:rPr lang="en-US" altLang="zh-TW" sz="800" dirty="0" smtClean="0">
                <a:sym typeface="Symbol" pitchFamily="18" charset="2"/>
              </a:rPr>
              <a:t></a:t>
            </a:r>
            <a:r>
              <a:rPr lang="en-US" altLang="zh-TW" sz="800" b="1" dirty="0" smtClean="0"/>
              <a:t> </a:t>
            </a:r>
            <a:r>
              <a:rPr lang="en-US" altLang="zh-TW" i="1" dirty="0" err="1" smtClean="0">
                <a:sym typeface="Symbol" pitchFamily="18" charset="2"/>
              </a:rPr>
              <a:t>Q</a:t>
            </a:r>
            <a:r>
              <a:rPr lang="en-US" altLang="zh-TW" i="1" baseline="40000" dirty="0" err="1" smtClean="0">
                <a:sym typeface="Symbol" pitchFamily="18" charset="2"/>
              </a:rPr>
              <a:t>T</a:t>
            </a:r>
            <a:r>
              <a:rPr lang="en-US" altLang="zh-TW" i="1" dirty="0" err="1" smtClean="0">
                <a:sym typeface="Symbol" pitchFamily="18" charset="2"/>
              </a:rPr>
              <a:t>Q</a:t>
            </a:r>
            <a:r>
              <a:rPr lang="en-US" altLang="zh-TW" b="1" dirty="0" err="1" smtClean="0">
                <a:sym typeface="Symbol" pitchFamily="18" charset="2"/>
              </a:rPr>
              <a:t>v</a:t>
            </a:r>
            <a:r>
              <a:rPr lang="en-US" altLang="zh-TW" dirty="0" smtClean="0">
                <a:sym typeface="Symbol" pitchFamily="18" charset="2"/>
              </a:rPr>
              <a:t> = </a:t>
            </a:r>
            <a:r>
              <a:rPr lang="en-US" altLang="zh-TW" b="1" dirty="0" smtClean="0">
                <a:sym typeface="Symbol" pitchFamily="18" charset="2"/>
              </a:rPr>
              <a:t>u</a:t>
            </a:r>
            <a:r>
              <a:rPr lang="en-US" altLang="zh-TW" sz="800" b="1" dirty="0" smtClean="0">
                <a:sym typeface="Symbol" pitchFamily="18" charset="2"/>
              </a:rPr>
              <a:t> </a:t>
            </a:r>
            <a:r>
              <a:rPr lang="en-US" altLang="zh-TW" sz="800" dirty="0" smtClean="0">
                <a:sym typeface="Symbol" pitchFamily="18" charset="2"/>
              </a:rPr>
              <a:t></a:t>
            </a:r>
            <a:r>
              <a:rPr lang="en-US" altLang="zh-TW" sz="800" b="1" dirty="0" smtClean="0"/>
              <a:t> </a:t>
            </a:r>
            <a:r>
              <a:rPr lang="en-US" altLang="zh-TW" i="1" dirty="0" smtClean="0">
                <a:sym typeface="Symbol" pitchFamily="18" charset="2"/>
              </a:rPr>
              <a:t>Q</a:t>
            </a:r>
            <a:r>
              <a:rPr lang="en-US" altLang="zh-TW" baseline="40000" dirty="0" smtClean="0">
                <a:sym typeface="Symbol" pitchFamily="18" charset="2"/>
              </a:rPr>
              <a:t>1</a:t>
            </a:r>
            <a:r>
              <a:rPr lang="en-US" altLang="zh-TW" i="1" dirty="0" smtClean="0">
                <a:sym typeface="Symbol" pitchFamily="18" charset="2"/>
              </a:rPr>
              <a:t>Q</a:t>
            </a:r>
            <a:r>
              <a:rPr lang="en-US" altLang="zh-TW" b="1" dirty="0" smtClean="0">
                <a:sym typeface="Symbol" pitchFamily="18" charset="2"/>
              </a:rPr>
              <a:t>v</a:t>
            </a:r>
            <a:r>
              <a:rPr lang="en-US" altLang="zh-TW" dirty="0" smtClean="0">
                <a:sym typeface="Symbol" pitchFamily="18" charset="2"/>
              </a:rPr>
              <a:t> = </a:t>
            </a:r>
            <a:r>
              <a:rPr lang="en-US" altLang="zh-TW" b="1" dirty="0" smtClean="0">
                <a:sym typeface="Symbol" pitchFamily="18" charset="2"/>
              </a:rPr>
              <a:t>u</a:t>
            </a:r>
            <a:r>
              <a:rPr lang="en-US" altLang="zh-TW" sz="800" b="1" dirty="0" smtClean="0">
                <a:sym typeface="Symbol" pitchFamily="18" charset="2"/>
              </a:rPr>
              <a:t> </a:t>
            </a:r>
            <a:r>
              <a:rPr lang="en-US" altLang="zh-TW" sz="800" dirty="0" smtClean="0">
                <a:sym typeface="Symbol" pitchFamily="18" charset="2"/>
              </a:rPr>
              <a:t></a:t>
            </a:r>
            <a:r>
              <a:rPr lang="en-US" altLang="zh-TW" sz="800" b="1" dirty="0" smtClean="0"/>
              <a:t> </a:t>
            </a:r>
            <a:r>
              <a:rPr lang="en-US" altLang="zh-TW" b="1" dirty="0" smtClean="0">
                <a:sym typeface="Symbol" pitchFamily="18" charset="2"/>
              </a:rPr>
              <a:t>v</a:t>
            </a:r>
            <a:r>
              <a:rPr lang="en-US" altLang="zh-TW" dirty="0" smtClean="0">
                <a:sym typeface="Symbol" pitchFamily="18" charset="2"/>
              </a:rPr>
              <a:t>.</a:t>
            </a:r>
          </a:p>
          <a:p>
            <a:pPr>
              <a:lnSpc>
                <a:spcPct val="120000"/>
              </a:lnSpc>
            </a:pPr>
            <a:endParaRPr lang="en-US" altLang="zh-TW" dirty="0" smtClean="0">
              <a:sym typeface="Symbol" pitchFamily="18" charset="2"/>
            </a:endParaRPr>
          </a:p>
          <a:p>
            <a:pPr>
              <a:lnSpc>
                <a:spcPct val="120000"/>
              </a:lnSpc>
            </a:pPr>
            <a:r>
              <a:rPr lang="en-US" altLang="zh-TW" dirty="0" smtClean="0"/>
              <a:t>(d) </a:t>
            </a:r>
            <a:r>
              <a:rPr lang="en-US" altLang="zh-TW" dirty="0" smtClean="0">
                <a:sym typeface="Symbol" pitchFamily="18" charset="2"/>
              </a:rPr>
              <a:t> </a:t>
            </a:r>
            <a:r>
              <a:rPr lang="en-US" altLang="zh-TW" dirty="0" smtClean="0"/>
              <a:t>(e) </a:t>
            </a:r>
            <a:r>
              <a:rPr lang="en-US" altLang="zh-TW" dirty="0" smtClean="0">
                <a:sym typeface="Symbol" pitchFamily="18" charset="2"/>
              </a:rPr>
              <a:t></a:t>
            </a:r>
            <a:r>
              <a:rPr lang="en-US" altLang="zh-TW" b="1" dirty="0" smtClean="0">
                <a:sym typeface="Symbol" pitchFamily="18" charset="2"/>
              </a:rPr>
              <a:t>u</a:t>
            </a:r>
            <a:r>
              <a:rPr lang="en-US" altLang="zh-TW" dirty="0" smtClean="0">
                <a:sym typeface="Symbol" pitchFamily="18" charset="2"/>
              </a:rPr>
              <a:t>  </a:t>
            </a:r>
            <a:r>
              <a:rPr lang="en-US" altLang="zh-TW" dirty="0" smtClean="0">
                <a:latin typeface="Script MT Bold"/>
                <a:cs typeface="Script MT Bold"/>
                <a:sym typeface="Symbol" pitchFamily="18" charset="2"/>
              </a:rPr>
              <a:t>R</a:t>
            </a:r>
            <a:r>
              <a:rPr lang="en-US" altLang="zh-TW" i="1" baseline="40000" dirty="0" smtClean="0">
                <a:sym typeface="Symbol" pitchFamily="18" charset="2"/>
              </a:rPr>
              <a:t>n</a:t>
            </a:r>
            <a:r>
              <a:rPr lang="en-US" altLang="zh-TW" dirty="0" smtClean="0">
                <a:sym typeface="Symbol" pitchFamily="18" charset="2"/>
              </a:rPr>
              <a:t>, </a:t>
            </a:r>
            <a:r>
              <a:rPr lang="en-US" altLang="zh-TW" i="1" dirty="0" smtClean="0"/>
              <a:t>Q</a:t>
            </a:r>
            <a:r>
              <a:rPr lang="en-US" altLang="zh-TW" b="1" dirty="0" smtClean="0">
                <a:sym typeface="Symbol" pitchFamily="18" charset="2"/>
              </a:rPr>
              <a:t>u</a:t>
            </a:r>
            <a:r>
              <a:rPr lang="en-US" altLang="zh-TW" dirty="0" smtClean="0">
                <a:sym typeface="Symbol" pitchFamily="18" charset="2"/>
              </a:rPr>
              <a:t> = (</a:t>
            </a:r>
            <a:r>
              <a:rPr lang="en-US" altLang="zh-TW" i="1" dirty="0" smtClean="0">
                <a:sym typeface="Symbol" pitchFamily="18" charset="2"/>
              </a:rPr>
              <a:t>Q</a:t>
            </a:r>
            <a:r>
              <a:rPr lang="en-US" altLang="zh-TW" b="1" dirty="0" smtClean="0">
                <a:sym typeface="Symbol" pitchFamily="18" charset="2"/>
              </a:rPr>
              <a:t>u</a:t>
            </a:r>
            <a:r>
              <a:rPr lang="en-US" altLang="zh-TW" sz="800" b="1" dirty="0" smtClean="0">
                <a:sym typeface="Symbol" pitchFamily="18" charset="2"/>
              </a:rPr>
              <a:t> </a:t>
            </a:r>
            <a:r>
              <a:rPr lang="en-US" altLang="zh-TW" sz="800" dirty="0" smtClean="0">
                <a:sym typeface="Symbol" pitchFamily="18" charset="2"/>
              </a:rPr>
              <a:t></a:t>
            </a:r>
            <a:r>
              <a:rPr lang="en-US" altLang="zh-TW" sz="800" b="1" dirty="0" smtClean="0"/>
              <a:t> </a:t>
            </a:r>
            <a:r>
              <a:rPr lang="en-US" altLang="zh-TW" i="1" dirty="0" smtClean="0">
                <a:sym typeface="Symbol" pitchFamily="18" charset="2"/>
              </a:rPr>
              <a:t>Q</a:t>
            </a:r>
            <a:r>
              <a:rPr lang="en-US" altLang="zh-TW" b="1" dirty="0" smtClean="0">
                <a:sym typeface="Symbol" pitchFamily="18" charset="2"/>
              </a:rPr>
              <a:t>u</a:t>
            </a:r>
            <a:r>
              <a:rPr lang="en-US" altLang="zh-TW" dirty="0" smtClean="0">
                <a:sym typeface="Symbol" pitchFamily="18" charset="2"/>
              </a:rPr>
              <a:t>)</a:t>
            </a:r>
            <a:r>
              <a:rPr lang="en-US" altLang="zh-TW" baseline="40000" dirty="0" smtClean="0">
                <a:sym typeface="Symbol" pitchFamily="18" charset="2"/>
              </a:rPr>
              <a:t>1/2 </a:t>
            </a:r>
            <a:r>
              <a:rPr lang="en-US" altLang="zh-TW" dirty="0" smtClean="0">
                <a:sym typeface="Symbol" pitchFamily="18" charset="2"/>
              </a:rPr>
              <a:t>= (</a:t>
            </a:r>
            <a:r>
              <a:rPr lang="en-US" altLang="zh-TW" b="1" dirty="0" smtClean="0">
                <a:sym typeface="Symbol" pitchFamily="18" charset="2"/>
              </a:rPr>
              <a:t>u</a:t>
            </a:r>
            <a:r>
              <a:rPr lang="en-US" altLang="zh-TW" sz="800" b="1" dirty="0" smtClean="0">
                <a:sym typeface="Symbol" pitchFamily="18" charset="2"/>
              </a:rPr>
              <a:t> </a:t>
            </a:r>
            <a:r>
              <a:rPr lang="en-US" altLang="zh-TW" sz="800" dirty="0" smtClean="0">
                <a:sym typeface="Symbol" pitchFamily="18" charset="2"/>
              </a:rPr>
              <a:t></a:t>
            </a:r>
            <a:r>
              <a:rPr lang="en-US" altLang="zh-TW" sz="800" b="1" dirty="0" smtClean="0"/>
              <a:t> </a:t>
            </a:r>
            <a:r>
              <a:rPr lang="en-US" altLang="zh-TW" b="1" dirty="0" smtClean="0">
                <a:sym typeface="Symbol" pitchFamily="18" charset="2"/>
              </a:rPr>
              <a:t>u</a:t>
            </a:r>
            <a:r>
              <a:rPr lang="en-US" altLang="zh-TW" dirty="0" smtClean="0">
                <a:sym typeface="Symbol" pitchFamily="18" charset="2"/>
              </a:rPr>
              <a:t>)</a:t>
            </a:r>
            <a:r>
              <a:rPr lang="en-US" altLang="zh-TW" baseline="40000" dirty="0" smtClean="0">
                <a:sym typeface="Symbol" pitchFamily="18" charset="2"/>
              </a:rPr>
              <a:t>1/2 </a:t>
            </a:r>
            <a:r>
              <a:rPr lang="en-US" altLang="zh-TW" dirty="0" smtClean="0">
                <a:sym typeface="Symbol" pitchFamily="18" charset="2"/>
              </a:rPr>
              <a:t>= </a:t>
            </a:r>
            <a:r>
              <a:rPr lang="en-US" altLang="zh-TW" b="1" dirty="0" smtClean="0">
                <a:sym typeface="Symbol" pitchFamily="18" charset="2"/>
              </a:rPr>
              <a:t>u</a:t>
            </a:r>
            <a:r>
              <a:rPr lang="en-US" altLang="zh-TW" dirty="0" smtClean="0">
                <a:sym typeface="Symbol" pitchFamily="18" charset="2"/>
              </a:rPr>
              <a:t>.</a:t>
            </a:r>
          </a:p>
          <a:p>
            <a:pPr>
              <a:lnSpc>
                <a:spcPct val="120000"/>
              </a:lnSpc>
            </a:pPr>
            <a:r>
              <a:rPr lang="en-US" altLang="zh-TW" dirty="0" smtClean="0">
                <a:sym typeface="Symbol" pitchFamily="18" charset="2"/>
              </a:rPr>
              <a:t>(e)  </a:t>
            </a:r>
            <a:r>
              <a:rPr lang="en-US" altLang="zh-TW" dirty="0" smtClean="0"/>
              <a:t>(a) The above necessary conditions.</a:t>
            </a:r>
          </a:p>
          <a:p>
            <a:pPr>
              <a:lnSpc>
                <a:spcPct val="120000"/>
              </a:lnSpc>
            </a:pPr>
            <a:endParaRPr lang="en-US" altLang="zh-TW" dirty="0" smtClean="0">
              <a:sym typeface="Symbol" pitchFamily="18" charset="2"/>
            </a:endParaRPr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AF1889-0954-47D3-BA04-6C5AABCA7F43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45291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b="1" dirty="0" smtClean="0">
                <a:latin typeface="Arial" charset="0"/>
              </a:rPr>
              <a:t>Gram-Schmidt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AF1889-0954-47D3-BA04-6C5AABCA7F43}" type="slidenum">
              <a:rPr lang="zh-TW" altLang="en-US" smtClean="0"/>
              <a:t>28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0006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224D-F337-44A2-9DE9-98164B07D29E}" type="datetimeFigureOut">
              <a:rPr lang="zh-TW" altLang="en-US" smtClean="0"/>
              <a:t>2016/6/1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B5940-D078-463D-A4B9-BFC55D462A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007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224D-F337-44A2-9DE9-98164B07D29E}" type="datetimeFigureOut">
              <a:rPr lang="zh-TW" altLang="en-US" smtClean="0"/>
              <a:t>2016/6/1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B5940-D078-463D-A4B9-BFC55D462A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225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224D-F337-44A2-9DE9-98164B07D29E}" type="datetimeFigureOut">
              <a:rPr lang="zh-TW" altLang="en-US" smtClean="0"/>
              <a:t>2016/6/1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B5940-D078-463D-A4B9-BFC55D462A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6636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224D-F337-44A2-9DE9-98164B07D29E}" type="datetimeFigureOut">
              <a:rPr lang="zh-TW" altLang="en-US" smtClean="0"/>
              <a:t>2016/6/1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B5940-D078-463D-A4B9-BFC55D462A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6801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224D-F337-44A2-9DE9-98164B07D29E}" type="datetimeFigureOut">
              <a:rPr lang="zh-TW" altLang="en-US" smtClean="0"/>
              <a:t>2016/6/1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B5940-D078-463D-A4B9-BFC55D462A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4548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224D-F337-44A2-9DE9-98164B07D29E}" type="datetimeFigureOut">
              <a:rPr lang="zh-TW" altLang="en-US" smtClean="0"/>
              <a:t>2016/6/1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B5940-D078-463D-A4B9-BFC55D462A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1664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224D-F337-44A2-9DE9-98164B07D29E}" type="datetimeFigureOut">
              <a:rPr lang="zh-TW" altLang="en-US" smtClean="0"/>
              <a:t>2016/6/1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B5940-D078-463D-A4B9-BFC55D462A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8798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224D-F337-44A2-9DE9-98164B07D29E}" type="datetimeFigureOut">
              <a:rPr lang="zh-TW" altLang="en-US" smtClean="0"/>
              <a:t>2016/6/1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B5940-D078-463D-A4B9-BFC55D462A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8948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224D-F337-44A2-9DE9-98164B07D29E}" type="datetimeFigureOut">
              <a:rPr lang="zh-TW" altLang="en-US" smtClean="0"/>
              <a:t>2016/6/1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B5940-D078-463D-A4B9-BFC55D462A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4125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224D-F337-44A2-9DE9-98164B07D29E}" type="datetimeFigureOut">
              <a:rPr lang="zh-TW" altLang="en-US" smtClean="0"/>
              <a:t>2016/6/1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B5940-D078-463D-A4B9-BFC55D462A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9869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224D-F337-44A2-9DE9-98164B07D29E}" type="datetimeFigureOut">
              <a:rPr lang="zh-TW" altLang="en-US" smtClean="0"/>
              <a:t>2016/6/1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B5940-D078-463D-A4B9-BFC55D462A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949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8224D-F337-44A2-9DE9-98164B07D29E}" type="datetimeFigureOut">
              <a:rPr lang="zh-TW" altLang="en-US" smtClean="0"/>
              <a:t>2016/6/1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B5940-D078-463D-A4B9-BFC55D462A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6359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0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11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12" Type="http://schemas.openxmlformats.org/officeDocument/2006/relationships/image" Target="../media/image35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11" Type="http://schemas.openxmlformats.org/officeDocument/2006/relationships/image" Target="../media/image34.png"/><Relationship Id="rId5" Type="http://schemas.openxmlformats.org/officeDocument/2006/relationships/image" Target="../media/image28.png"/><Relationship Id="rId10" Type="http://schemas.openxmlformats.org/officeDocument/2006/relationships/image" Target="../media/image33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7" Type="http://schemas.openxmlformats.org/officeDocument/2006/relationships/image" Target="../media/image38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1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43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4.wmf"/><Relationship Id="rId9" Type="http://schemas.openxmlformats.org/officeDocument/2006/relationships/image" Target="../media/image421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image" Target="../media/image46.emf"/><Relationship Id="rId7" Type="http://schemas.openxmlformats.org/officeDocument/2006/relationships/image" Target="../media/image50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10" Type="http://schemas.openxmlformats.org/officeDocument/2006/relationships/image" Target="../media/image53.png"/><Relationship Id="rId4" Type="http://schemas.openxmlformats.org/officeDocument/2006/relationships/image" Target="../media/image47.png"/><Relationship Id="rId9" Type="http://schemas.openxmlformats.org/officeDocument/2006/relationships/image" Target="../media/image5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0.png"/><Relationship Id="rId13" Type="http://schemas.openxmlformats.org/officeDocument/2006/relationships/image" Target="../media/image410.png"/><Relationship Id="rId3" Type="http://schemas.openxmlformats.org/officeDocument/2006/relationships/image" Target="../media/image180.png"/><Relationship Id="rId7" Type="http://schemas.openxmlformats.org/officeDocument/2006/relationships/image" Target="../media/image220.png"/><Relationship Id="rId12" Type="http://schemas.openxmlformats.org/officeDocument/2006/relationships/image" Target="../media/image400.png"/><Relationship Id="rId2" Type="http://schemas.openxmlformats.org/officeDocument/2006/relationships/image" Target="../media/image170.png"/><Relationship Id="rId16" Type="http://schemas.openxmlformats.org/officeDocument/2006/relationships/image" Target="../media/image4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0.png"/><Relationship Id="rId11" Type="http://schemas.openxmlformats.org/officeDocument/2006/relationships/image" Target="../media/image390.png"/><Relationship Id="rId5" Type="http://schemas.openxmlformats.org/officeDocument/2006/relationships/image" Target="../media/image200.png"/><Relationship Id="rId15" Type="http://schemas.openxmlformats.org/officeDocument/2006/relationships/image" Target="../media/image430.png"/><Relationship Id="rId10" Type="http://schemas.openxmlformats.org/officeDocument/2006/relationships/image" Target="../media/image380.png"/><Relationship Id="rId4" Type="http://schemas.openxmlformats.org/officeDocument/2006/relationships/image" Target="../media/image190.png"/><Relationship Id="rId9" Type="http://schemas.openxmlformats.org/officeDocument/2006/relationships/image" Target="../media/image240.png"/><Relationship Id="rId14" Type="http://schemas.openxmlformats.org/officeDocument/2006/relationships/image" Target="../media/image42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0.png"/><Relationship Id="rId7" Type="http://schemas.openxmlformats.org/officeDocument/2006/relationships/image" Target="../media/image520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0.png"/><Relationship Id="rId5" Type="http://schemas.openxmlformats.org/officeDocument/2006/relationships/image" Target="../media/image500.png"/><Relationship Id="rId4" Type="http://schemas.openxmlformats.org/officeDocument/2006/relationships/image" Target="../media/image490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3" Type="http://schemas.openxmlformats.org/officeDocument/2006/relationships/image" Target="../media/image55.png"/><Relationship Id="rId7" Type="http://schemas.openxmlformats.org/officeDocument/2006/relationships/image" Target="../media/image59.png"/><Relationship Id="rId2" Type="http://schemas.openxmlformats.org/officeDocument/2006/relationships/image" Target="../media/image5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5" Type="http://schemas.openxmlformats.org/officeDocument/2006/relationships/image" Target="../media/image57.png"/><Relationship Id="rId4" Type="http://schemas.openxmlformats.org/officeDocument/2006/relationships/image" Target="../media/image56.png"/><Relationship Id="rId9" Type="http://schemas.openxmlformats.org/officeDocument/2006/relationships/image" Target="../media/image61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png"/><Relationship Id="rId3" Type="http://schemas.openxmlformats.org/officeDocument/2006/relationships/image" Target="../media/image610.png"/><Relationship Id="rId7" Type="http://schemas.openxmlformats.org/officeDocument/2006/relationships/image" Target="../media/image65.png"/><Relationship Id="rId2" Type="http://schemas.openxmlformats.org/officeDocument/2006/relationships/image" Target="../media/image7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4.png"/><Relationship Id="rId5" Type="http://schemas.openxmlformats.org/officeDocument/2006/relationships/image" Target="../media/image63.png"/><Relationship Id="rId4" Type="http://schemas.openxmlformats.org/officeDocument/2006/relationships/image" Target="../media/image6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1.png"/><Relationship Id="rId2" Type="http://schemas.openxmlformats.org/officeDocument/2006/relationships/image" Target="../media/image59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6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62.wmf"/><Relationship Id="rId4" Type="http://schemas.openxmlformats.org/officeDocument/2006/relationships/oleObject" Target="../embeddings/oleObject3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emf"/><Relationship Id="rId7" Type="http://schemas.openxmlformats.org/officeDocument/2006/relationships/image" Target="../media/image69.emf"/><Relationship Id="rId2" Type="http://schemas.openxmlformats.org/officeDocument/2006/relationships/image" Target="../media/image6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8.emf"/><Relationship Id="rId5" Type="http://schemas.openxmlformats.org/officeDocument/2006/relationships/image" Target="../media/image67.emf"/><Relationship Id="rId4" Type="http://schemas.openxmlformats.org/officeDocument/2006/relationships/image" Target="../media/image66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Orthogonal Matrices &amp;</a:t>
            </a:r>
            <a:br>
              <a:rPr lang="en-US" altLang="zh-TW" dirty="0" smtClean="0"/>
            </a:br>
            <a:r>
              <a:rPr lang="en-US" altLang="zh-TW" dirty="0" smtClean="0"/>
              <a:t>Symmetric </a:t>
            </a:r>
            <a:r>
              <a:rPr lang="en-US" altLang="zh-TW" dirty="0"/>
              <a:t>Matrices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sz="4800" dirty="0" smtClean="0"/>
              <a:t>Hung-yi Lee</a:t>
            </a:r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12494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Orthogonal </a:t>
            </a:r>
            <a:r>
              <a:rPr lang="en-US" altLang="zh-TW" dirty="0" smtClean="0"/>
              <a:t>Operator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zh-TW" dirty="0" smtClean="0"/>
                  <a:t>Applying the properties of orthogonal matrices on orthogonal operators</a:t>
                </a:r>
              </a:p>
              <a:p>
                <a:r>
                  <a:rPr lang="en-US" altLang="zh-TW" dirty="0" smtClean="0"/>
                  <a:t>T</a:t>
                </a:r>
                <a:r>
                  <a:rPr lang="zh-TW" altLang="en-US" dirty="0" smtClean="0"/>
                  <a:t> </a:t>
                </a:r>
                <a:r>
                  <a:rPr lang="en-US" altLang="zh-TW" dirty="0" smtClean="0"/>
                  <a:t>is an orthogonal operator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  <m:r>
                      <a:rPr lang="en-US" altLang="zh-TW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altLang="zh-TW" sz="2800" i="1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altLang="zh-TW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altLang="zh-TW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zh-TW" altLang="en-US" sz="2800" dirty="0" smtClean="0"/>
                  <a:t> </a:t>
                </a:r>
                <a:r>
                  <a:rPr lang="en-US" altLang="zh-TW" sz="2800" dirty="0" smtClean="0"/>
                  <a:t>for all </a:t>
                </a:r>
                <a14:m>
                  <m:oMath xmlns:m="http://schemas.openxmlformats.org/officeDocument/2006/math">
                    <m:r>
                      <a:rPr lang="en-US" altLang="zh-TW" sz="2800" i="1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zh-TW" altLang="en-US" sz="2800" dirty="0" smtClean="0"/>
                  <a:t> </a:t>
                </a:r>
                <a:r>
                  <a:rPr lang="en-US" altLang="zh-TW" sz="2800" dirty="0" smtClean="0"/>
                  <a:t>and </a:t>
                </a:r>
                <a14:m>
                  <m:oMath xmlns:m="http://schemas.openxmlformats.org/officeDocument/2006/math">
                    <m:r>
                      <a:rPr lang="en-US" altLang="zh-TW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</m:oMath>
                </a14:m>
                <a:endParaRPr lang="en-US" altLang="zh-TW" sz="2800" dirty="0" smtClean="0"/>
              </a:p>
              <a:p>
                <a:pPr lvl="1"/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  <m:d>
                          <m:dPr>
                            <m:ctrlP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d>
                      </m:e>
                    </m:d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‖"/>
                        <m:endChr m:val="‖"/>
                        <m:ctrlP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</m:oMath>
                </a14:m>
                <a:r>
                  <a:rPr lang="zh-TW" altLang="en-US" sz="2800" dirty="0" smtClean="0"/>
                  <a:t> </a:t>
                </a:r>
                <a:r>
                  <a:rPr lang="en-US" altLang="zh-TW" sz="2800" dirty="0" smtClean="0"/>
                  <a:t>for all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endParaRPr lang="en-US" altLang="zh-TW" sz="2800" dirty="0" smtClean="0"/>
              </a:p>
              <a:p>
                <a:pPr lvl="1"/>
                <a:endParaRPr lang="en-US" altLang="zh-TW" sz="2800" dirty="0"/>
              </a:p>
              <a:p>
                <a:pPr lvl="1"/>
                <a:endParaRPr lang="en-US" altLang="zh-TW" sz="2800" dirty="0" smtClean="0"/>
              </a:p>
              <a:p>
                <a:r>
                  <a:rPr lang="en-US" altLang="zh-TW" dirty="0" smtClean="0"/>
                  <a:t>T and U are orthogonal operators, then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𝑇𝑈</m:t>
                    </m:r>
                  </m:oMath>
                </a14:m>
                <a:r>
                  <a:rPr lang="zh-TW" altLang="en-US" dirty="0" smtClean="0"/>
                  <a:t> </a:t>
                </a:r>
                <a:r>
                  <a:rPr lang="en-US" altLang="zh-TW" dirty="0" smtClean="0"/>
                  <a:t>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zh-TW" altLang="en-US" dirty="0" smtClean="0"/>
                  <a:t> </a:t>
                </a:r>
                <a:r>
                  <a:rPr lang="en-US" altLang="zh-TW" dirty="0" smtClean="0"/>
                  <a:t>are orthogonal operators.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91" t="-224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字方塊 5"/>
          <p:cNvSpPr txBox="1"/>
          <p:nvPr/>
        </p:nvSpPr>
        <p:spPr>
          <a:xfrm>
            <a:off x="6069640" y="3570695"/>
            <a:ext cx="2943705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 smtClean="0"/>
              <a:t>Preserves dot product</a:t>
            </a:r>
            <a:endParaRPr lang="zh-TW" altLang="en-US" sz="24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4295296" y="4157176"/>
            <a:ext cx="2762730" cy="46166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 smtClean="0"/>
              <a:t>Preserves norms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023111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141424" y="198332"/>
            <a:ext cx="71176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/>
              <a:t>Example: Find an orthogonal operator </a:t>
            </a:r>
            <a:r>
              <a:rPr lang="en-US" altLang="zh-TW" sz="2400" i="1" dirty="0"/>
              <a:t>T</a:t>
            </a:r>
            <a:r>
              <a:rPr lang="en-US" altLang="zh-TW" sz="2400" dirty="0"/>
              <a:t> on </a:t>
            </a:r>
            <a:r>
              <a:rPr lang="en-US" altLang="zh-TW" sz="2400" dirty="0">
                <a:latin typeface="Script MT Bold" pitchFamily="66" charset="0"/>
                <a:sym typeface="Symbol" pitchFamily="18" charset="2"/>
              </a:rPr>
              <a:t>R</a:t>
            </a:r>
            <a:r>
              <a:rPr lang="en-US" altLang="zh-TW" sz="2400" baseline="40000" dirty="0">
                <a:sym typeface="Symbol" pitchFamily="18" charset="2"/>
              </a:rPr>
              <a:t>3</a:t>
            </a:r>
            <a:r>
              <a:rPr lang="en-US" altLang="zh-TW" sz="2400" dirty="0">
                <a:sym typeface="Symbol" pitchFamily="18" charset="2"/>
              </a:rPr>
              <a:t> such that</a:t>
            </a:r>
            <a:endParaRPr lang="en-US" altLang="zh-TW" sz="2400" baseline="40000" dirty="0">
              <a:sym typeface="Symbol" pitchFamily="18" charset="2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5784005" y="1096080"/>
            <a:ext cx="2579427" cy="46166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Norm-preserving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/>
              <p:cNvSpPr txBox="1"/>
              <p:nvPr/>
            </p:nvSpPr>
            <p:spPr>
              <a:xfrm>
                <a:off x="676911" y="2127535"/>
                <a:ext cx="1608453" cy="11738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type m:val="lin"/>
                                    <m:ctrlP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altLang="zh-TW" sz="2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altLang="zh-TW" sz="24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f>
                                  <m:fPr>
                                    <m:type m:val="lin"/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1" name="文字方塊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911" y="2127535"/>
                <a:ext cx="1608453" cy="117384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/>
              <p:cNvSpPr txBox="1"/>
              <p:nvPr/>
            </p:nvSpPr>
            <p:spPr>
              <a:xfrm>
                <a:off x="3128924" y="743128"/>
                <a:ext cx="2508572" cy="11890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f>
                                      <m:fPr>
                                        <m:type m:val="lin"/>
                                        <m:ctrlP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ad>
                                          <m:radPr>
                                            <m:degHide m:val="on"/>
                                            <m:ctrlP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radPr>
                                          <m:deg/>
                                          <m:e>
                                            <m: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e>
                                        </m:rad>
                                      </m:den>
                                    </m:f>
                                  </m:e>
                                </m:mr>
                                <m:mr>
                                  <m:e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f>
                                      <m:fPr>
                                        <m:type m:val="lin"/>
                                        <m:ctrlP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ad>
                                          <m:radPr>
                                            <m:degHide m:val="on"/>
                                            <m:ctrlP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radPr>
                                          <m:deg/>
                                          <m:e>
                                            <m: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e>
                                        </m:rad>
                                      </m:den>
                                    </m:f>
                                  </m:e>
                                </m:mr>
                              </m:m>
                            </m:e>
                          </m:d>
                        </m:e>
                      </m:d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2" name="文字方塊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8924" y="743128"/>
                <a:ext cx="2508572" cy="1189043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/>
              <p:cNvSpPr txBox="1"/>
              <p:nvPr/>
            </p:nvSpPr>
            <p:spPr>
              <a:xfrm>
                <a:off x="2542903" y="2529792"/>
                <a:ext cx="112627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𝐴𝑣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2903" y="2529792"/>
                <a:ext cx="1126270" cy="369332"/>
              </a:xfrm>
              <a:prstGeom prst="rect">
                <a:avLst/>
              </a:prstGeom>
              <a:blipFill rotWithShape="0">
                <a:blip r:embed="rId10"/>
                <a:stretch>
                  <a:fillRect l="-6486" r="-2162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/>
              <p:cNvSpPr txBox="1"/>
              <p:nvPr/>
            </p:nvSpPr>
            <p:spPr>
              <a:xfrm>
                <a:off x="3981247" y="2535856"/>
                <a:ext cx="142936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1247" y="2535856"/>
                <a:ext cx="1429366" cy="369332"/>
              </a:xfrm>
              <a:prstGeom prst="rect">
                <a:avLst/>
              </a:prstGeom>
              <a:blipFill rotWithShape="0">
                <a:blip r:embed="rId11"/>
                <a:stretch>
                  <a:fillRect l="-2553" r="-1702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字方塊 1"/>
              <p:cNvSpPr txBox="1"/>
              <p:nvPr/>
            </p:nvSpPr>
            <p:spPr>
              <a:xfrm>
                <a:off x="5614610" y="2219302"/>
                <a:ext cx="27488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 smtClean="0"/>
                  <a:t>Find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zh-TW" altLang="en-US" sz="2400" dirty="0" smtClean="0"/>
                  <a:t> </a:t>
                </a:r>
                <a:r>
                  <a:rPr lang="en-US" altLang="zh-TW" sz="2400" dirty="0" smtClean="0"/>
                  <a:t>first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2" name="文字方塊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4610" y="2219302"/>
                <a:ext cx="2748822" cy="461665"/>
              </a:xfrm>
              <a:prstGeom prst="rect">
                <a:avLst/>
              </a:prstGeom>
              <a:blipFill rotWithShape="0">
                <a:blip r:embed="rId12"/>
                <a:stretch>
                  <a:fillRect l="-3326" t="-10526" b="-2894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/>
              <p:cNvSpPr txBox="1"/>
              <p:nvPr/>
            </p:nvSpPr>
            <p:spPr>
              <a:xfrm>
                <a:off x="6022605" y="2666887"/>
                <a:ext cx="260609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 smtClean="0"/>
                  <a:t>Because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5" name="文字方塊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2605" y="2666887"/>
                <a:ext cx="2606097" cy="461665"/>
              </a:xfrm>
              <a:prstGeom prst="rect">
                <a:avLst/>
              </a:prstGeom>
              <a:blipFill rotWithShape="0">
                <a:blip r:embed="rId13"/>
                <a:stretch>
                  <a:fillRect l="-3747" t="-10526" b="-2894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/>
              <p:cNvSpPr/>
              <p:nvPr/>
            </p:nvSpPr>
            <p:spPr>
              <a:xfrm>
                <a:off x="639433" y="3384513"/>
                <a:ext cx="3029740" cy="12661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e>
                              <m:e>
                                <m:f>
                                  <m:fPr>
                                    <m:type m:val="lin"/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den>
                                </m:f>
                              </m:e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e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e>
                              <m:e>
                                <m:f>
                                  <m:fPr>
                                    <m:type m:val="lin"/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den>
                                </m:f>
                              </m:e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433" y="3384513"/>
                <a:ext cx="3029740" cy="1266180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文字方塊 15"/>
          <p:cNvSpPr txBox="1"/>
          <p:nvPr/>
        </p:nvSpPr>
        <p:spPr>
          <a:xfrm>
            <a:off x="3666103" y="3436778"/>
            <a:ext cx="2269820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 smtClean="0"/>
              <a:t>Also orthogonal </a:t>
            </a:r>
            <a:endParaRPr lang="zh-TW" altLang="en-US" sz="2400" dirty="0"/>
          </a:p>
        </p:txBody>
      </p:sp>
      <p:cxnSp>
        <p:nvCxnSpPr>
          <p:cNvPr id="18" name="直線單箭頭接點 17"/>
          <p:cNvCxnSpPr/>
          <p:nvPr/>
        </p:nvCxnSpPr>
        <p:spPr>
          <a:xfrm flipV="1">
            <a:off x="1709530" y="4582458"/>
            <a:ext cx="177764" cy="436983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單箭頭接點 18"/>
          <p:cNvCxnSpPr>
            <a:stCxn id="25" idx="0"/>
          </p:cNvCxnSpPr>
          <p:nvPr/>
        </p:nvCxnSpPr>
        <p:spPr>
          <a:xfrm flipH="1" flipV="1">
            <a:off x="3354089" y="4580103"/>
            <a:ext cx="103949" cy="658314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文字方塊 23"/>
              <p:cNvSpPr txBox="1"/>
              <p:nvPr/>
            </p:nvSpPr>
            <p:spPr>
              <a:xfrm>
                <a:off x="1023608" y="5121353"/>
                <a:ext cx="1261756" cy="11738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type m:val="lin"/>
                                    <m:ctrlP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altLang="zh-TW" sz="2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altLang="zh-TW" sz="24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f>
                                  <m:fPr>
                                    <m:type m:val="lin"/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4" name="文字方塊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3608" y="5121353"/>
                <a:ext cx="1261756" cy="1173847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文字方塊 24"/>
              <p:cNvSpPr txBox="1"/>
              <p:nvPr/>
            </p:nvSpPr>
            <p:spPr>
              <a:xfrm>
                <a:off x="3215824" y="5238417"/>
                <a:ext cx="484427" cy="976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5" name="文字方塊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5824" y="5238417"/>
                <a:ext cx="484427" cy="976614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矩形 26"/>
              <p:cNvSpPr/>
              <p:nvPr/>
            </p:nvSpPr>
            <p:spPr>
              <a:xfrm>
                <a:off x="4484883" y="4021164"/>
                <a:ext cx="3955314" cy="12661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type m:val="lin"/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den>
                                </m:f>
                              </m:e>
                              <m:e>
                                <m:f>
                                  <m:fPr>
                                    <m:type m:val="lin"/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den>
                                </m:f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f>
                                  <m:fPr>
                                    <m:type m:val="lin"/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den>
                                </m:f>
                              </m:e>
                              <m:e>
                                <m:f>
                                  <m:fPr>
                                    <m:type m:val="lin"/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den>
                                </m:f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7" name="矩形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4883" y="4021164"/>
                <a:ext cx="3955314" cy="1266180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矩形 27"/>
              <p:cNvSpPr/>
              <p:nvPr/>
            </p:nvSpPr>
            <p:spPr>
              <a:xfrm>
                <a:off x="4035176" y="5346802"/>
                <a:ext cx="4854727" cy="12661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p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type m:val="lin"/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den>
                                </m:f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f>
                                  <m:fPr>
                                    <m:type m:val="lin"/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den>
                                </m:f>
                              </m:e>
                            </m:mr>
                            <m:mr>
                              <m:e>
                                <m:f>
                                  <m:fPr>
                                    <m:type m:val="lin"/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den>
                                </m:f>
                              </m:e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f>
                                  <m:fPr>
                                    <m:type m:val="lin"/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8" name="矩形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5176" y="5346802"/>
                <a:ext cx="4854727" cy="1266180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矩形 28"/>
          <p:cNvSpPr/>
          <p:nvPr/>
        </p:nvSpPr>
        <p:spPr>
          <a:xfrm>
            <a:off x="5784005" y="5346802"/>
            <a:ext cx="3194895" cy="14095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147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3" grpId="0"/>
      <p:bldP spid="14" grpId="0"/>
      <p:bldP spid="2" grpId="0"/>
      <p:bldP spid="15" grpId="0"/>
      <p:bldP spid="5" grpId="0"/>
      <p:bldP spid="16" grpId="0" animBg="1"/>
      <p:bldP spid="24" grpId="0"/>
      <p:bldP spid="25" grpId="0"/>
      <p:bldP spid="27" grpId="0"/>
      <p:bldP spid="28" grpId="0"/>
      <p:bldP spid="2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Orthogonal Matrix (Operator)</a:t>
            </a:r>
          </a:p>
          <a:p>
            <a:pPr lvl="1"/>
            <a:r>
              <a:rPr lang="en-US" altLang="zh-TW" sz="2800" dirty="0" smtClean="0"/>
              <a:t>Columns </a:t>
            </a:r>
            <a:r>
              <a:rPr lang="en-US" altLang="zh-TW" sz="2800" dirty="0"/>
              <a:t>and rows are orthogonal unit vectors</a:t>
            </a:r>
          </a:p>
          <a:p>
            <a:pPr lvl="1"/>
            <a:r>
              <a:rPr lang="en-US" altLang="zh-TW" sz="2800" dirty="0" smtClean="0"/>
              <a:t>Preserving norms, </a:t>
            </a:r>
            <a:r>
              <a:rPr lang="en-US" altLang="zh-TW" sz="2800" dirty="0" smtClean="0"/>
              <a:t>dot </a:t>
            </a:r>
            <a:r>
              <a:rPr lang="en-US" altLang="zh-TW" sz="2800" dirty="0" smtClean="0"/>
              <a:t>products</a:t>
            </a:r>
          </a:p>
          <a:p>
            <a:pPr lvl="1"/>
            <a:r>
              <a:rPr lang="en-US" altLang="zh-TW" sz="2800" dirty="0" smtClean="0"/>
              <a:t>Its </a:t>
            </a:r>
            <a:r>
              <a:rPr lang="en-US" altLang="zh-TW" sz="2800" dirty="0"/>
              <a:t>inverse is equal its </a:t>
            </a:r>
            <a:r>
              <a:rPr lang="en-US" altLang="zh-TW" sz="2800" dirty="0" smtClean="0"/>
              <a:t>transpose</a:t>
            </a:r>
          </a:p>
        </p:txBody>
      </p:sp>
    </p:spTree>
    <p:extLst>
      <p:ext uri="{BB962C8B-B14F-4D97-AF65-F5344CB8AC3E}">
        <p14:creationId xmlns:p14="http://schemas.microsoft.com/office/powerpoint/2010/main" val="423858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矩形 4"/>
          <p:cNvSpPr/>
          <p:nvPr/>
        </p:nvSpPr>
        <p:spPr>
          <a:xfrm>
            <a:off x="628650" y="3917658"/>
            <a:ext cx="7886700" cy="177655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871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Eigenvalues are real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 eigenvalues for symmetric matrices are always </a:t>
            </a:r>
            <a:r>
              <a:rPr lang="en-US" altLang="zh-TW" dirty="0" smtClean="0">
                <a:solidFill>
                  <a:srgbClr val="0070C0"/>
                </a:solidFill>
              </a:rPr>
              <a:t>real</a:t>
            </a:r>
            <a:r>
              <a:rPr lang="en-US" altLang="zh-TW" dirty="0" smtClean="0"/>
              <a:t>. </a:t>
            </a:r>
            <a:endParaRPr lang="zh-TW" altLang="en-US" dirty="0"/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798780" y="2852942"/>
            <a:ext cx="44561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 smtClean="0"/>
              <a:t>Consider 2 x 2 symmetric matrices</a:t>
            </a:r>
            <a:endParaRPr lang="en-US" altLang="zh-TW" sz="2400" dirty="0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6547" y="3421009"/>
            <a:ext cx="3303159" cy="1020488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6547" y="4601127"/>
            <a:ext cx="5599221" cy="516636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6547" y="5277393"/>
            <a:ext cx="6349848" cy="454515"/>
          </a:xfrm>
          <a:prstGeom prst="rect">
            <a:avLst/>
          </a:prstGeom>
        </p:spPr>
      </p:pic>
      <p:sp>
        <p:nvSpPr>
          <p:cNvPr id="12" name="文字方塊 11"/>
          <p:cNvSpPr txBox="1"/>
          <p:nvPr/>
        </p:nvSpPr>
        <p:spPr>
          <a:xfrm>
            <a:off x="1227206" y="5834909"/>
            <a:ext cx="6972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The symmetric matrices always have real eigenvalues.</a:t>
            </a:r>
            <a:endParaRPr lang="zh-TW" altLang="en-US" sz="2400" dirty="0"/>
          </a:p>
        </p:txBody>
      </p:sp>
      <p:sp>
        <p:nvSpPr>
          <p:cNvPr id="13" name="矩形 12"/>
          <p:cNvSpPr/>
          <p:nvPr/>
        </p:nvSpPr>
        <p:spPr>
          <a:xfrm>
            <a:off x="5609445" y="3570941"/>
            <a:ext cx="3262432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zh-TW" altLang="en-US" sz="2400" dirty="0" smtClean="0"/>
              <a:t>實係數多項式虛根共軛</a:t>
            </a:r>
            <a:endParaRPr lang="zh-TW" altLang="en-US" sz="2400" dirty="0"/>
          </a:p>
        </p:txBody>
      </p:sp>
      <p:sp>
        <p:nvSpPr>
          <p:cNvPr id="14" name="矩形 13"/>
          <p:cNvSpPr/>
          <p:nvPr/>
        </p:nvSpPr>
        <p:spPr>
          <a:xfrm>
            <a:off x="5588225" y="2632623"/>
            <a:ext cx="2356848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TW" sz="2400" dirty="0" smtClean="0"/>
              <a:t>How about more general cases?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869296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13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Orthogonal Eigenvectors</a:t>
            </a:r>
            <a:endParaRPr lang="zh-TW" altLang="en-US" dirty="0"/>
          </a:p>
        </p:txBody>
      </p:sp>
      <p:sp>
        <p:nvSpPr>
          <p:cNvPr id="11" name="橢圓 10"/>
          <p:cNvSpPr/>
          <p:nvPr/>
        </p:nvSpPr>
        <p:spPr>
          <a:xfrm>
            <a:off x="6768461" y="3961204"/>
            <a:ext cx="1338531" cy="1057779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橢圓 11"/>
          <p:cNvSpPr/>
          <p:nvPr/>
        </p:nvSpPr>
        <p:spPr>
          <a:xfrm>
            <a:off x="4444117" y="3934860"/>
            <a:ext cx="1482347" cy="1084123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橢圓 12"/>
          <p:cNvSpPr/>
          <p:nvPr/>
        </p:nvSpPr>
        <p:spPr>
          <a:xfrm>
            <a:off x="2829152" y="3954916"/>
            <a:ext cx="1486915" cy="1044009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/>
              <p:cNvSpPr txBox="1"/>
              <p:nvPr/>
            </p:nvSpPr>
            <p:spPr>
              <a:xfrm>
                <a:off x="980753" y="2291540"/>
                <a:ext cx="202869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sSub>
                            <m:sSubPr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0753" y="2291540"/>
                <a:ext cx="2028697" cy="43088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/>
              <p:cNvSpPr txBox="1"/>
              <p:nvPr/>
            </p:nvSpPr>
            <p:spPr>
              <a:xfrm>
                <a:off x="2975870" y="3503973"/>
                <a:ext cx="42659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sz="280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5" name="文字方塊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5870" y="3503973"/>
                <a:ext cx="426591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字方塊 15"/>
              <p:cNvSpPr txBox="1"/>
              <p:nvPr/>
            </p:nvSpPr>
            <p:spPr>
              <a:xfrm>
                <a:off x="4579718" y="3503973"/>
                <a:ext cx="43486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sz="280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6" name="文字方塊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9718" y="3503973"/>
                <a:ext cx="434863" cy="43088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字方塊 16"/>
              <p:cNvSpPr txBox="1"/>
              <p:nvPr/>
            </p:nvSpPr>
            <p:spPr>
              <a:xfrm>
                <a:off x="6861499" y="4008980"/>
                <a:ext cx="47141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7" name="文字方塊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1499" y="4008980"/>
                <a:ext cx="471411" cy="43088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字方塊 17"/>
              <p:cNvSpPr txBox="1"/>
              <p:nvPr/>
            </p:nvSpPr>
            <p:spPr>
              <a:xfrm>
                <a:off x="1001009" y="2906038"/>
                <a:ext cx="663021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sz="2800" i="1">
                                      <a:latin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sSub>
                            <m:sSubPr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p>
                      </m:sSup>
                      <m:sSup>
                        <m:sSup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sz="2800" i="1">
                                      <a:latin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sSub>
                            <m:sSub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p>
                      </m:sSup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…</m:t>
                      </m:r>
                      <m:sSup>
                        <m:sSup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sz="2800" i="1">
                                      <a:latin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sSub>
                            <m:sSub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sup>
                      </m:sSup>
                      <m:d>
                        <m:d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……</m:t>
                          </m:r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8" name="文字方塊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1009" y="2906038"/>
                <a:ext cx="6630213" cy="43088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文字方塊 18"/>
          <p:cNvSpPr txBox="1"/>
          <p:nvPr/>
        </p:nvSpPr>
        <p:spPr>
          <a:xfrm>
            <a:off x="3039900" y="2276152"/>
            <a:ext cx="1876136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Factorization</a:t>
            </a:r>
            <a:endParaRPr lang="zh-TW" altLang="en-US" sz="2400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871350" y="3482004"/>
            <a:ext cx="1628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2400" dirty="0" smtClean="0"/>
              <a:t>Eigenvalue:</a:t>
            </a:r>
            <a:endParaRPr lang="zh-TW" altLang="en-US" sz="2400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870456" y="4016230"/>
            <a:ext cx="1628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2400" dirty="0" err="1" smtClean="0"/>
              <a:t>Eigenspace</a:t>
            </a:r>
            <a:r>
              <a:rPr lang="en-US" altLang="zh-TW" sz="2400" dirty="0" smtClean="0"/>
              <a:t>:</a:t>
            </a:r>
            <a:endParaRPr lang="zh-TW" altLang="en-US" sz="2400" dirty="0"/>
          </a:p>
        </p:txBody>
      </p:sp>
      <p:sp>
        <p:nvSpPr>
          <p:cNvPr id="22" name="文字方塊 21"/>
          <p:cNvSpPr txBox="1"/>
          <p:nvPr/>
        </p:nvSpPr>
        <p:spPr>
          <a:xfrm>
            <a:off x="867010" y="4464482"/>
            <a:ext cx="1628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2400" dirty="0" smtClean="0"/>
              <a:t>(dimension)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字方塊 22"/>
              <p:cNvSpPr txBox="1"/>
              <p:nvPr/>
            </p:nvSpPr>
            <p:spPr>
              <a:xfrm>
                <a:off x="3005420" y="4008981"/>
                <a:ext cx="44903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3" name="文字方塊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5420" y="4008981"/>
                <a:ext cx="449034" cy="43088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文字方塊 23"/>
              <p:cNvSpPr txBox="1"/>
              <p:nvPr/>
            </p:nvSpPr>
            <p:spPr>
              <a:xfrm>
                <a:off x="4569369" y="4033595"/>
                <a:ext cx="45730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4" name="文字方塊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9369" y="4033595"/>
                <a:ext cx="457305" cy="43088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文字方塊 24"/>
              <p:cNvSpPr txBox="1"/>
              <p:nvPr/>
            </p:nvSpPr>
            <p:spPr>
              <a:xfrm>
                <a:off x="6845874" y="3503973"/>
                <a:ext cx="44896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sz="280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5" name="文字方塊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5874" y="3503973"/>
                <a:ext cx="448969" cy="43088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文字方塊 25"/>
              <p:cNvSpPr txBox="1"/>
              <p:nvPr/>
            </p:nvSpPr>
            <p:spPr>
              <a:xfrm>
                <a:off x="3473950" y="4057408"/>
                <a:ext cx="77880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altLang="zh-TW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" name="文字方塊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3950" y="4057408"/>
                <a:ext cx="778803" cy="369332"/>
              </a:xfrm>
              <a:prstGeom prst="rect">
                <a:avLst/>
              </a:prstGeom>
              <a:blipFill rotWithShape="0">
                <a:blip r:embed="rId10"/>
                <a:stretch>
                  <a:fillRect l="-9375" r="-3125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文字方塊 26"/>
              <p:cNvSpPr txBox="1"/>
              <p:nvPr/>
            </p:nvSpPr>
            <p:spPr>
              <a:xfrm>
                <a:off x="5049961" y="4042696"/>
                <a:ext cx="77880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altLang="zh-TW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7" name="文字方塊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9961" y="4042696"/>
                <a:ext cx="778803" cy="369332"/>
              </a:xfrm>
              <a:prstGeom prst="rect">
                <a:avLst/>
              </a:prstGeom>
              <a:blipFill rotWithShape="0">
                <a:blip r:embed="rId11"/>
                <a:stretch>
                  <a:fillRect l="-8594" r="-3125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文字方塊 27"/>
              <p:cNvSpPr txBox="1"/>
              <p:nvPr/>
            </p:nvSpPr>
            <p:spPr>
              <a:xfrm>
                <a:off x="7332910" y="4039757"/>
                <a:ext cx="79893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altLang="zh-TW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zh-TW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文字方塊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2910" y="4039757"/>
                <a:ext cx="798937" cy="369332"/>
              </a:xfrm>
              <a:prstGeom prst="rect">
                <a:avLst/>
              </a:prstGeom>
              <a:blipFill rotWithShape="0">
                <a:blip r:embed="rId12"/>
                <a:stretch>
                  <a:fillRect l="-9160" r="-3053" b="-1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直線接點 28"/>
          <p:cNvCxnSpPr/>
          <p:nvPr/>
        </p:nvCxnSpPr>
        <p:spPr>
          <a:xfrm>
            <a:off x="2600829" y="3188156"/>
            <a:ext cx="375041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接點 29"/>
          <p:cNvCxnSpPr/>
          <p:nvPr/>
        </p:nvCxnSpPr>
        <p:spPr>
          <a:xfrm>
            <a:off x="4229603" y="3188156"/>
            <a:ext cx="375041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接點 30"/>
          <p:cNvCxnSpPr/>
          <p:nvPr/>
        </p:nvCxnSpPr>
        <p:spPr>
          <a:xfrm>
            <a:off x="6229853" y="3157150"/>
            <a:ext cx="375041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文字方塊 31"/>
          <p:cNvSpPr txBox="1"/>
          <p:nvPr/>
        </p:nvSpPr>
        <p:spPr>
          <a:xfrm>
            <a:off x="5874471" y="3411640"/>
            <a:ext cx="948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……</a:t>
            </a:r>
            <a:endParaRPr lang="zh-TW" altLang="en-US" sz="2800" dirty="0"/>
          </a:p>
        </p:txBody>
      </p:sp>
      <p:sp>
        <p:nvSpPr>
          <p:cNvPr id="33" name="文字方塊 32"/>
          <p:cNvSpPr txBox="1"/>
          <p:nvPr/>
        </p:nvSpPr>
        <p:spPr>
          <a:xfrm>
            <a:off x="5894465" y="3945150"/>
            <a:ext cx="948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……</a:t>
            </a:r>
            <a:endParaRPr lang="zh-TW" altLang="en-US" sz="2800" dirty="0"/>
          </a:p>
        </p:txBody>
      </p:sp>
      <p:sp>
        <p:nvSpPr>
          <p:cNvPr id="34" name="矩形 33"/>
          <p:cNvSpPr/>
          <p:nvPr/>
        </p:nvSpPr>
        <p:spPr>
          <a:xfrm>
            <a:off x="2744787" y="5435712"/>
            <a:ext cx="2215595" cy="66874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Independent</a:t>
            </a:r>
            <a:endParaRPr lang="zh-TW" altLang="en-US" sz="2800" dirty="0"/>
          </a:p>
        </p:txBody>
      </p:sp>
      <p:sp>
        <p:nvSpPr>
          <p:cNvPr id="35" name="橢圓 34"/>
          <p:cNvSpPr/>
          <p:nvPr/>
        </p:nvSpPr>
        <p:spPr>
          <a:xfrm>
            <a:off x="3428217" y="4623118"/>
            <a:ext cx="144392" cy="14439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6" name="橢圓 35"/>
          <p:cNvSpPr/>
          <p:nvPr/>
        </p:nvSpPr>
        <p:spPr>
          <a:xfrm>
            <a:off x="5405438" y="4581583"/>
            <a:ext cx="144392" cy="14439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橢圓 36"/>
          <p:cNvSpPr/>
          <p:nvPr/>
        </p:nvSpPr>
        <p:spPr>
          <a:xfrm>
            <a:off x="7293334" y="4589440"/>
            <a:ext cx="144392" cy="14439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38" name="直線單箭頭接點 37"/>
          <p:cNvCxnSpPr/>
          <p:nvPr/>
        </p:nvCxnSpPr>
        <p:spPr>
          <a:xfrm>
            <a:off x="3537441" y="4780532"/>
            <a:ext cx="143233" cy="65518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單箭頭接點 38"/>
          <p:cNvCxnSpPr>
            <a:stCxn id="36" idx="3"/>
          </p:cNvCxnSpPr>
          <p:nvPr/>
        </p:nvCxnSpPr>
        <p:spPr>
          <a:xfrm flipH="1">
            <a:off x="3863351" y="4704829"/>
            <a:ext cx="1563233" cy="68311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單箭頭接點 39"/>
          <p:cNvCxnSpPr>
            <a:stCxn id="37" idx="3"/>
          </p:cNvCxnSpPr>
          <p:nvPr/>
        </p:nvCxnSpPr>
        <p:spPr>
          <a:xfrm flipH="1">
            <a:off x="4152022" y="4712686"/>
            <a:ext cx="3162458" cy="65969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矩形 50"/>
          <p:cNvSpPr/>
          <p:nvPr/>
        </p:nvSpPr>
        <p:spPr>
          <a:xfrm>
            <a:off x="5989406" y="5418359"/>
            <a:ext cx="2215595" cy="66874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orthogonal</a:t>
            </a:r>
            <a:endParaRPr lang="zh-TW" altLang="en-US" sz="2800" dirty="0"/>
          </a:p>
        </p:txBody>
      </p:sp>
      <p:sp>
        <p:nvSpPr>
          <p:cNvPr id="52" name="向右箭號 51"/>
          <p:cNvSpPr/>
          <p:nvPr/>
        </p:nvSpPr>
        <p:spPr>
          <a:xfrm>
            <a:off x="5124825" y="5435712"/>
            <a:ext cx="778803" cy="668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3" name="矩形 52"/>
          <p:cNvSpPr/>
          <p:nvPr/>
        </p:nvSpPr>
        <p:spPr>
          <a:xfrm>
            <a:off x="5733251" y="1944584"/>
            <a:ext cx="2666853" cy="68863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A is symmetric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411624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/>
      <p:bldP spid="15" grpId="0"/>
      <p:bldP spid="16" grpId="0"/>
      <p:bldP spid="17" grpId="0"/>
      <p:bldP spid="18" grpId="0"/>
      <p:bldP spid="19" grpId="0" animBg="1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32" grpId="0"/>
      <p:bldP spid="33" grpId="0"/>
      <p:bldP spid="34" grpId="0" animBg="1"/>
      <p:bldP spid="35" grpId="0" animBg="1"/>
      <p:bldP spid="36" grpId="0" animBg="1"/>
      <p:bldP spid="37" grpId="0" animBg="1"/>
      <p:bldP spid="51" grpId="0" animBg="1"/>
      <p:bldP spid="52" grpId="0" animBg="1"/>
      <p:bldP spid="5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Orthogonal Eigenvectors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dirty="0" smtClean="0"/>
                  <a:t>A is symmetric. </a:t>
                </a:r>
              </a:p>
              <a:p>
                <a:r>
                  <a:rPr lang="en-US" altLang="zh-TW" dirty="0" smtClean="0"/>
                  <a:t>If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altLang="zh-TW" dirty="0" smtClean="0"/>
                  <a:t> and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altLang="zh-TW" dirty="0" smtClean="0"/>
                  <a:t> are eigenvectors corresponding to eigenvalues </a:t>
                </a:r>
                <a14:m>
                  <m:oMath xmlns:m="http://schemas.openxmlformats.org/officeDocument/2006/math">
                    <m:r>
                      <a:rPr lang="zh-TW" altLang="en-US" i="1" smtClean="0"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zh-TW" altLang="en-US" dirty="0" smtClean="0"/>
                  <a:t> </a:t>
                </a:r>
                <a:r>
                  <a:rPr lang="en-US" altLang="zh-TW" dirty="0" smtClean="0"/>
                  <a:t>and </a:t>
                </a:r>
                <a14:m>
                  <m:oMath xmlns:m="http://schemas.openxmlformats.org/officeDocument/2006/math">
                    <m:r>
                      <a:rPr lang="zh-TW" altLang="en-US" i="1" smtClean="0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zh-TW" altLang="en-US" dirty="0" smtClean="0"/>
                  <a:t> </a:t>
                </a:r>
                <a:r>
                  <a:rPr lang="en-US" altLang="zh-TW" dirty="0" smtClean="0"/>
                  <a:t>(</a:t>
                </a:r>
                <a14:m>
                  <m:oMath xmlns:m="http://schemas.openxmlformats.org/officeDocument/2006/math">
                    <m:r>
                      <a:rPr lang="zh-TW" altLang="en-US" i="1">
                        <a:latin typeface="Cambria Math" panose="02040503050406030204" pitchFamily="18" charset="0"/>
                      </a:rPr>
                      <m:t>𝜆</m:t>
                    </m:r>
                    <m:r>
                      <a:rPr lang="zh-TW" altLang="en-US" i="1" smtClean="0">
                        <a:latin typeface="Cambria Math" panose="02040503050406030204" pitchFamily="18" charset="0"/>
                      </a:rPr>
                      <m:t>≠</m:t>
                    </m:r>
                    <m:r>
                      <a:rPr lang="zh-TW" altLang="en-US" i="1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altLang="zh-TW" dirty="0" smtClean="0"/>
                  <a:t>)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91" t="-224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2" name="群組 21"/>
          <p:cNvGrpSpPr/>
          <p:nvPr/>
        </p:nvGrpSpPr>
        <p:grpSpPr>
          <a:xfrm>
            <a:off x="3604986" y="3162599"/>
            <a:ext cx="4543816" cy="523220"/>
            <a:chOff x="3604986" y="3162599"/>
            <a:chExt cx="4543816" cy="52322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矩形 7"/>
                <p:cNvSpPr/>
                <p:nvPr/>
              </p:nvSpPr>
              <p:spPr>
                <a:xfrm>
                  <a:off x="4494019" y="3162599"/>
                  <a:ext cx="3654783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𝑢</m:t>
                      </m:r>
                    </m:oMath>
                  </a14:m>
                  <a:r>
                    <a:rPr lang="en-US" altLang="zh-TW" sz="2800" dirty="0"/>
                    <a:t> and </a:t>
                  </a:r>
                  <a14:m>
                    <m:oMath xmlns:m="http://schemas.openxmlformats.org/officeDocument/2006/math"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𝑣</m:t>
                      </m:r>
                    </m:oMath>
                  </a14:m>
                  <a:r>
                    <a:rPr lang="en-US" altLang="zh-TW" sz="2800" dirty="0"/>
                    <a:t> </a:t>
                  </a:r>
                  <a:r>
                    <a:rPr lang="en-US" altLang="zh-TW" sz="2800" dirty="0" smtClean="0"/>
                    <a:t>are orthogonal.</a:t>
                  </a:r>
                  <a:endParaRPr lang="zh-TW" altLang="en-US" sz="2800" dirty="0"/>
                </a:p>
              </p:txBody>
            </p:sp>
          </mc:Choice>
          <mc:Fallback xmlns="">
            <p:sp>
              <p:nvSpPr>
                <p:cNvPr id="8" name="矩形 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94019" y="3162599"/>
                  <a:ext cx="3654783" cy="523220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t="-11628" r="-2167" b="-32558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向右箭號 8"/>
            <p:cNvSpPr/>
            <p:nvPr/>
          </p:nvSpPr>
          <p:spPr>
            <a:xfrm>
              <a:off x="3604986" y="3270606"/>
              <a:ext cx="740228" cy="300493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10" name="圖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9391" y="4766630"/>
            <a:ext cx="1191941" cy="451683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54939" y="4252394"/>
            <a:ext cx="3550662" cy="533841"/>
          </a:xfrm>
          <a:prstGeom prst="rect">
            <a:avLst/>
          </a:prstGeom>
        </p:spPr>
      </p:pic>
      <p:cxnSp>
        <p:nvCxnSpPr>
          <p:cNvPr id="13" name="直線單箭頭接點 12"/>
          <p:cNvCxnSpPr>
            <a:stCxn id="10" idx="3"/>
          </p:cNvCxnSpPr>
          <p:nvPr/>
        </p:nvCxnSpPr>
        <p:spPr>
          <a:xfrm flipV="1">
            <a:off x="2401332" y="4395649"/>
            <a:ext cx="675104" cy="59682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單箭頭接點 13"/>
          <p:cNvCxnSpPr/>
          <p:nvPr/>
        </p:nvCxnSpPr>
        <p:spPr>
          <a:xfrm rot="5400000" flipV="1">
            <a:off x="2362307" y="5002888"/>
            <a:ext cx="675104" cy="59682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圖片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54939" y="5434353"/>
            <a:ext cx="3425177" cy="469880"/>
          </a:xfrm>
          <a:prstGeom prst="rect">
            <a:avLst/>
          </a:prstGeom>
        </p:spPr>
      </p:pic>
      <p:pic>
        <p:nvPicPr>
          <p:cNvPr id="16" name="圖片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06082" y="5904233"/>
            <a:ext cx="3348068" cy="488769"/>
          </a:xfrm>
          <a:prstGeom prst="rect">
            <a:avLst/>
          </a:prstGeom>
        </p:spPr>
      </p:pic>
      <p:sp>
        <p:nvSpPr>
          <p:cNvPr id="17" name="矩形 16"/>
          <p:cNvSpPr/>
          <p:nvPr/>
        </p:nvSpPr>
        <p:spPr>
          <a:xfrm>
            <a:off x="4671319" y="4117457"/>
            <a:ext cx="2262882" cy="6120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矩形 18"/>
          <p:cNvSpPr/>
          <p:nvPr/>
        </p:nvSpPr>
        <p:spPr>
          <a:xfrm>
            <a:off x="4990427" y="5297696"/>
            <a:ext cx="2262882" cy="6120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矩形 20"/>
          <p:cNvSpPr/>
          <p:nvPr/>
        </p:nvSpPr>
        <p:spPr>
          <a:xfrm>
            <a:off x="6479962" y="5832310"/>
            <a:ext cx="2262882" cy="6120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8" name="直線單箭頭接點 17"/>
          <p:cNvCxnSpPr/>
          <p:nvPr/>
        </p:nvCxnSpPr>
        <p:spPr>
          <a:xfrm>
            <a:off x="5890672" y="4610841"/>
            <a:ext cx="1749824" cy="1146701"/>
          </a:xfrm>
          <a:prstGeom prst="straightConnector1">
            <a:avLst/>
          </a:prstGeom>
          <a:ln w="38100">
            <a:solidFill>
              <a:srgbClr val="0070C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7006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Diagonalization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1378896" y="1970082"/>
            <a:ext cx="1870437" cy="87471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A is symmetric</a:t>
            </a:r>
            <a:endParaRPr lang="zh-TW" altLang="en-US" sz="2800" dirty="0"/>
          </a:p>
        </p:txBody>
      </p:sp>
      <p:sp>
        <p:nvSpPr>
          <p:cNvPr id="7" name="向右箭號 6"/>
          <p:cNvSpPr/>
          <p:nvPr/>
        </p:nvSpPr>
        <p:spPr>
          <a:xfrm>
            <a:off x="3489828" y="2005782"/>
            <a:ext cx="1945629" cy="349098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向右箭號 8"/>
          <p:cNvSpPr/>
          <p:nvPr/>
        </p:nvSpPr>
        <p:spPr>
          <a:xfrm flipH="1">
            <a:off x="3489828" y="2499376"/>
            <a:ext cx="1887334" cy="349098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2" name="群組 11"/>
          <p:cNvGrpSpPr/>
          <p:nvPr/>
        </p:nvGrpSpPr>
        <p:grpSpPr>
          <a:xfrm>
            <a:off x="958712" y="3256706"/>
            <a:ext cx="915546" cy="523220"/>
            <a:chOff x="738840" y="3172840"/>
            <a:chExt cx="915546" cy="523220"/>
          </a:xfrm>
        </p:grpSpPr>
        <p:sp>
          <p:nvSpPr>
            <p:cNvPr id="10" name="向右箭號 9"/>
            <p:cNvSpPr/>
            <p:nvPr/>
          </p:nvSpPr>
          <p:spPr>
            <a:xfrm flipH="1">
              <a:off x="738840" y="3279494"/>
              <a:ext cx="496446" cy="349098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" name="文字方塊 10"/>
            <p:cNvSpPr txBox="1"/>
            <p:nvPr/>
          </p:nvSpPr>
          <p:spPr>
            <a:xfrm>
              <a:off x="1346622" y="3172840"/>
              <a:ext cx="3077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800" dirty="0" smtClean="0"/>
                <a:t>:</a:t>
              </a:r>
              <a:endParaRPr lang="zh-TW" altLang="en-US" sz="2800" dirty="0"/>
            </a:p>
          </p:txBody>
        </p:sp>
      </p:grpSp>
      <p:sp>
        <p:nvSpPr>
          <p:cNvPr id="13" name="文字方塊 12"/>
          <p:cNvSpPr txBox="1"/>
          <p:nvPr/>
        </p:nvSpPr>
        <p:spPr>
          <a:xfrm>
            <a:off x="1757814" y="3287483"/>
            <a:ext cx="11703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simple</a:t>
            </a:r>
            <a:endParaRPr lang="zh-TW" altLang="en-US" sz="24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4610637" y="2898567"/>
            <a:ext cx="40846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P is an orthogonal matrix</a:t>
            </a:r>
            <a:endParaRPr lang="zh-TW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矩形 14"/>
              <p:cNvSpPr/>
              <p:nvPr/>
            </p:nvSpPr>
            <p:spPr>
              <a:xfrm>
                <a:off x="5617657" y="1947030"/>
                <a:ext cx="1999366" cy="874711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8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altLang="zh-TW" sz="2800" i="1" dirty="0"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p>
                          <m:r>
                            <a:rPr lang="en-US" altLang="zh-TW" sz="2800" i="1" dirty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altLang="zh-TW" sz="2800" i="1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altLang="zh-TW" sz="28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zh-TW" sz="2800" dirty="0">
                          <a:latin typeface="Cambria Math" panose="02040503050406030204" pitchFamily="18" charset="0"/>
                        </a:rPr>
                        <m:t>D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5" name="矩形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7657" y="1947030"/>
                <a:ext cx="1999366" cy="87471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文字方塊 18"/>
          <p:cNvSpPr txBox="1"/>
          <p:nvPr/>
        </p:nvSpPr>
        <p:spPr>
          <a:xfrm>
            <a:off x="4144899" y="1573575"/>
            <a:ext cx="12905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?</a:t>
            </a:r>
            <a:endParaRPr lang="zh-TW" altLang="en-US" sz="2800" dirty="0"/>
          </a:p>
        </p:txBody>
      </p:sp>
      <p:sp>
        <p:nvSpPr>
          <p:cNvPr id="3" name="文字方塊 2"/>
          <p:cNvSpPr txBox="1"/>
          <p:nvPr/>
        </p:nvSpPr>
        <p:spPr>
          <a:xfrm>
            <a:off x="3586175" y="1555161"/>
            <a:ext cx="12905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P560</a:t>
            </a:r>
            <a:endParaRPr lang="zh-TW" altLang="en-US" sz="2800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4747175" y="3363988"/>
            <a:ext cx="40846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D is a diagonal matrix</a:t>
            </a:r>
            <a:endParaRPr lang="zh-TW" alt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矩形 20"/>
              <p:cNvSpPr/>
              <p:nvPr/>
            </p:nvSpPr>
            <p:spPr>
              <a:xfrm>
                <a:off x="928753" y="4081015"/>
                <a:ext cx="1999366" cy="595479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8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altLang="zh-TW" sz="2800" i="1" dirty="0"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p>
                          <m:r>
                            <a:rPr lang="en-US" altLang="zh-TW" sz="2800" i="1" dirty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altLang="zh-TW" sz="2800" i="1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altLang="zh-TW" sz="28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zh-TW" sz="2800" dirty="0">
                          <a:latin typeface="Cambria Math" panose="02040503050406030204" pitchFamily="18" charset="0"/>
                        </a:rPr>
                        <m:t>D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>
          <p:sp>
            <p:nvSpPr>
              <p:cNvPr id="21" name="矩形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753" y="4081015"/>
                <a:ext cx="1999366" cy="59547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矩形 21"/>
              <p:cNvSpPr/>
              <p:nvPr/>
            </p:nvSpPr>
            <p:spPr>
              <a:xfrm>
                <a:off x="4144899" y="4138947"/>
                <a:ext cx="1999366" cy="59547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8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altLang="zh-TW" sz="2800" i="1" dirty="0"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p>
                          <m:r>
                            <a:rPr lang="en-US" altLang="zh-TW" sz="2800" b="0" i="1" dirty="0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altLang="zh-TW" sz="2800" i="1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altLang="zh-TW" sz="28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zh-TW" sz="2800" dirty="0">
                          <a:latin typeface="Cambria Math" panose="02040503050406030204" pitchFamily="18" charset="0"/>
                        </a:rPr>
                        <m:t>D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>
          <p:sp>
            <p:nvSpPr>
              <p:cNvPr id="22" name="矩形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4899" y="4138947"/>
                <a:ext cx="1999366" cy="59547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向右箭號 3"/>
          <p:cNvSpPr/>
          <p:nvPr/>
        </p:nvSpPr>
        <p:spPr>
          <a:xfrm>
            <a:off x="3105524" y="4111793"/>
            <a:ext cx="961301" cy="59547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矩形 22"/>
              <p:cNvSpPr/>
              <p:nvPr/>
            </p:nvSpPr>
            <p:spPr>
              <a:xfrm>
                <a:off x="4144899" y="4879941"/>
                <a:ext cx="1999366" cy="595479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 sz="2800" i="1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altLang="zh-TW" sz="28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m:rPr>
                          <m:sty m:val="p"/>
                        </m:rPr>
                        <a:rPr lang="en-US" altLang="zh-TW" sz="2800" dirty="0">
                          <a:latin typeface="Cambria Math" panose="02040503050406030204" pitchFamily="18" charset="0"/>
                        </a:rPr>
                        <m:t>D</m:t>
                      </m:r>
                      <m:sSup>
                        <m:sSupPr>
                          <m:ctrlPr>
                            <a:rPr lang="en-US" altLang="zh-TW" sz="2800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altLang="zh-TW" sz="2800" i="1" dirty="0"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p>
                          <m:r>
                            <a:rPr lang="en-US" altLang="zh-TW" sz="2800" i="1" dirty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TW" altLang="en-US" sz="2800" dirty="0"/>
              </a:p>
            </p:txBody>
          </p:sp>
        </mc:Choice>
        <mc:Fallback>
          <p:sp>
            <p:nvSpPr>
              <p:cNvPr id="23" name="矩形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4899" y="4879941"/>
                <a:ext cx="1999366" cy="59547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向右箭號 23"/>
          <p:cNvSpPr/>
          <p:nvPr/>
        </p:nvSpPr>
        <p:spPr>
          <a:xfrm>
            <a:off x="3105524" y="4852787"/>
            <a:ext cx="961301" cy="59547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文字方塊 24"/>
          <p:cNvSpPr txBox="1"/>
          <p:nvPr/>
        </p:nvSpPr>
        <p:spPr>
          <a:xfrm>
            <a:off x="6271181" y="4942929"/>
            <a:ext cx="2560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Diagonalization</a:t>
            </a:r>
            <a:endParaRPr lang="zh-TW" altLang="en-US" sz="2800" dirty="0"/>
          </a:p>
        </p:txBody>
      </p:sp>
      <p:sp>
        <p:nvSpPr>
          <p:cNvPr id="26" name="文字方塊 25"/>
          <p:cNvSpPr txBox="1"/>
          <p:nvPr/>
        </p:nvSpPr>
        <p:spPr>
          <a:xfrm>
            <a:off x="1108559" y="6124452"/>
            <a:ext cx="3945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P consists of eigenvectors</a:t>
            </a:r>
            <a:endParaRPr lang="zh-TW" altLang="en-US" sz="2800" dirty="0"/>
          </a:p>
        </p:txBody>
      </p:sp>
      <p:sp>
        <p:nvSpPr>
          <p:cNvPr id="27" name="文字方塊 26"/>
          <p:cNvSpPr txBox="1"/>
          <p:nvPr/>
        </p:nvSpPr>
        <p:spPr>
          <a:xfrm>
            <a:off x="4876733" y="6126747"/>
            <a:ext cx="3945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, D are eigenvalues</a:t>
            </a:r>
            <a:endParaRPr lang="zh-TW" alt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矩形 27"/>
              <p:cNvSpPr/>
              <p:nvPr/>
            </p:nvSpPr>
            <p:spPr>
              <a:xfrm>
                <a:off x="4144899" y="5540539"/>
                <a:ext cx="1999366" cy="595479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 sz="2800" i="1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altLang="zh-TW" sz="28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m:rPr>
                          <m:sty m:val="p"/>
                        </m:rPr>
                        <a:rPr lang="en-US" altLang="zh-TW" sz="2800" dirty="0">
                          <a:latin typeface="Cambria Math" panose="02040503050406030204" pitchFamily="18" charset="0"/>
                        </a:rPr>
                        <m:t>D</m:t>
                      </m:r>
                      <m:sSup>
                        <m:sSupPr>
                          <m:ctrlPr>
                            <a:rPr lang="en-US" altLang="zh-TW" sz="2800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altLang="zh-TW" sz="2800" i="1" dirty="0"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p>
                          <m:r>
                            <a:rPr lang="en-US" altLang="zh-TW" sz="2800" b="0" i="1" dirty="0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zh-TW" altLang="en-US" sz="2800" dirty="0"/>
              </a:p>
            </p:txBody>
          </p:sp>
        </mc:Choice>
        <mc:Fallback>
          <p:sp>
            <p:nvSpPr>
              <p:cNvPr id="28" name="矩形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4899" y="5540539"/>
                <a:ext cx="1999366" cy="595479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矩形 28"/>
              <p:cNvSpPr/>
              <p:nvPr/>
            </p:nvSpPr>
            <p:spPr>
              <a:xfrm>
                <a:off x="5617657" y="1293837"/>
                <a:ext cx="1999366" cy="595479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 sz="2800" i="1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altLang="zh-TW" sz="28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m:rPr>
                          <m:sty m:val="p"/>
                        </m:rPr>
                        <a:rPr lang="en-US" altLang="zh-TW" sz="2800" dirty="0">
                          <a:latin typeface="Cambria Math" panose="02040503050406030204" pitchFamily="18" charset="0"/>
                        </a:rPr>
                        <m:t>D</m:t>
                      </m:r>
                      <m:sSup>
                        <m:sSupPr>
                          <m:ctrlPr>
                            <a:rPr lang="en-US" altLang="zh-TW" sz="2800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altLang="zh-TW" sz="2800" i="1" dirty="0"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p>
                          <m:r>
                            <a:rPr lang="en-US" altLang="zh-TW" sz="2800" b="0" i="1" dirty="0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zh-TW" altLang="en-US" sz="2800" dirty="0"/>
              </a:p>
            </p:txBody>
          </p:sp>
        </mc:Choice>
        <mc:Fallback>
          <p:sp>
            <p:nvSpPr>
              <p:cNvPr id="29" name="矩形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7657" y="1293837"/>
                <a:ext cx="1999366" cy="595479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9551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3" grpId="0"/>
      <p:bldP spid="14" grpId="0"/>
      <p:bldP spid="15" grpId="0" animBg="1"/>
      <p:bldP spid="19" grpId="0"/>
      <p:bldP spid="3" grpId="0"/>
      <p:bldP spid="20" grpId="0"/>
      <p:bldP spid="21" grpId="0" animBg="1"/>
      <p:bldP spid="22" grpId="0" animBg="1"/>
      <p:bldP spid="4" grpId="0" animBg="1"/>
      <p:bldP spid="23" grpId="0" animBg="1"/>
      <p:bldP spid="24" grpId="0" animBg="1"/>
      <p:bldP spid="25" grpId="0"/>
      <p:bldP spid="26" grpId="0"/>
      <p:bldP spid="27" grpId="0"/>
      <p:bldP spid="28" grpId="0" animBg="1"/>
      <p:bldP spid="2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Diagonalization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Example</a:t>
            </a:r>
            <a:endParaRPr lang="zh-TW" altLang="en-US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002674" y="4775354"/>
            <a:ext cx="5569153" cy="502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TW" sz="2400" dirty="0" smtClean="0">
                <a:sym typeface="Symbol" pitchFamily="18" charset="2"/>
              </a:rPr>
              <a:t> </a:t>
            </a:r>
            <a:r>
              <a:rPr lang="en-US" altLang="zh-TW" sz="2400" dirty="0">
                <a:latin typeface="Script MT Bold" pitchFamily="66" charset="0"/>
                <a:sym typeface="Symbol" pitchFamily="18" charset="2"/>
              </a:rPr>
              <a:t>B</a:t>
            </a:r>
            <a:r>
              <a:rPr lang="en-US" altLang="zh-TW" sz="2400" baseline="-25000" dirty="0" smtClean="0"/>
              <a:t>1 </a:t>
            </a:r>
            <a:r>
              <a:rPr lang="en-US" altLang="zh-TW" sz="2400" dirty="0">
                <a:sym typeface="Symbol" pitchFamily="18" charset="2"/>
              </a:rPr>
              <a:t>= {</a:t>
            </a:r>
            <a:r>
              <a:rPr lang="en-US" altLang="zh-TW" sz="2400" dirty="0"/>
              <a:t>[ </a:t>
            </a:r>
            <a:r>
              <a:rPr lang="en-US" altLang="zh-TW" sz="2400" dirty="0">
                <a:sym typeface="Symbol" pitchFamily="18" charset="2"/>
              </a:rPr>
              <a:t></a:t>
            </a:r>
            <a:r>
              <a:rPr lang="en-US" altLang="zh-TW" sz="2400" dirty="0"/>
              <a:t>1  2 ]</a:t>
            </a:r>
            <a:r>
              <a:rPr lang="en-US" altLang="zh-TW" sz="2400" i="1" baseline="40000" dirty="0">
                <a:sym typeface="Symbol" pitchFamily="18" charset="2"/>
              </a:rPr>
              <a:t>T</a:t>
            </a:r>
            <a:r>
              <a:rPr lang="en-US" altLang="zh-TW" sz="2400" dirty="0">
                <a:sym typeface="Symbol" pitchFamily="18" charset="2"/>
              </a:rPr>
              <a:t>/5} and </a:t>
            </a:r>
            <a:r>
              <a:rPr lang="en-US" altLang="zh-TW" sz="2400" dirty="0" smtClean="0">
                <a:latin typeface="Script MT Bold" pitchFamily="66" charset="0"/>
                <a:sym typeface="Symbol" pitchFamily="18" charset="2"/>
              </a:rPr>
              <a:t>B</a:t>
            </a:r>
            <a:r>
              <a:rPr lang="en-US" altLang="zh-TW" sz="2400" baseline="-25000" dirty="0" smtClean="0"/>
              <a:t>2 </a:t>
            </a:r>
            <a:r>
              <a:rPr lang="en-US" altLang="zh-TW" sz="2400" dirty="0">
                <a:sym typeface="Symbol" pitchFamily="18" charset="2"/>
              </a:rPr>
              <a:t>= {</a:t>
            </a:r>
            <a:r>
              <a:rPr lang="en-US" altLang="zh-TW" sz="2400" dirty="0"/>
              <a:t>[ </a:t>
            </a:r>
            <a:r>
              <a:rPr lang="en-US" altLang="zh-TW" sz="2400" dirty="0">
                <a:sym typeface="Symbol" pitchFamily="18" charset="2"/>
              </a:rPr>
              <a:t>2  </a:t>
            </a:r>
            <a:r>
              <a:rPr lang="en-US" altLang="zh-TW" sz="2400" dirty="0"/>
              <a:t>1 ]</a:t>
            </a:r>
            <a:r>
              <a:rPr lang="en-US" altLang="zh-TW" sz="2400" i="1" baseline="40000" dirty="0">
                <a:sym typeface="Symbol" pitchFamily="18" charset="2"/>
              </a:rPr>
              <a:t>T</a:t>
            </a:r>
            <a:r>
              <a:rPr lang="en-US" altLang="zh-TW" sz="2400" dirty="0">
                <a:sym typeface="Symbol" pitchFamily="18" charset="2"/>
              </a:rPr>
              <a:t>/5</a:t>
            </a:r>
            <a:r>
              <a:rPr lang="en-US" altLang="zh-TW" sz="2400" dirty="0" smtClean="0">
                <a:sym typeface="Symbol" pitchFamily="18" charset="2"/>
              </a:rPr>
              <a:t>}</a:t>
            </a:r>
            <a:endParaRPr lang="en-US" altLang="zh-TW" sz="2400" dirty="0">
              <a:sym typeface="Symbol" pitchFamily="18" charset="2"/>
            </a:endParaRPr>
          </a:p>
        </p:txBody>
      </p:sp>
      <p:graphicFrame>
        <p:nvGraphicFramePr>
          <p:cNvPr id="9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9533195"/>
              </p:ext>
            </p:extLst>
          </p:nvPr>
        </p:nvGraphicFramePr>
        <p:xfrm>
          <a:off x="1473815" y="2310497"/>
          <a:ext cx="1824038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8" name="Equation" r:id="rId3" imgW="901700" imgH="457200" progId="">
                  <p:embed/>
                </p:oleObj>
              </mc:Choice>
              <mc:Fallback>
                <p:oleObj name="Equation" r:id="rId3" imgW="901700" imgH="4572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3815" y="2310497"/>
                        <a:ext cx="1824038" cy="923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0556639"/>
              </p:ext>
            </p:extLst>
          </p:nvPr>
        </p:nvGraphicFramePr>
        <p:xfrm>
          <a:off x="4044187" y="5512139"/>
          <a:ext cx="4238625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9" name="Equation" r:id="rId5" imgW="2082800" imgH="457200" progId="Equation.3">
                  <p:embed/>
                </p:oleObj>
              </mc:Choice>
              <mc:Fallback>
                <p:oleObj name="Equation" r:id="rId5" imgW="20828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4187" y="5512139"/>
                        <a:ext cx="4238625" cy="93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18"/>
          <p:cNvSpPr txBox="1">
            <a:spLocks noChangeArrowheads="1"/>
          </p:cNvSpPr>
          <p:nvPr/>
        </p:nvSpPr>
        <p:spPr bwMode="auto">
          <a:xfrm>
            <a:off x="1002674" y="3349396"/>
            <a:ext cx="45903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 smtClean="0"/>
              <a:t>A has </a:t>
            </a:r>
            <a:r>
              <a:rPr lang="en-US" altLang="zh-TW" sz="2400" dirty="0"/>
              <a:t>eigenvalues </a:t>
            </a:r>
            <a:r>
              <a:rPr lang="en-US" altLang="zh-TW" sz="2400" dirty="0">
                <a:sym typeface="Symbol" pitchFamily="18" charset="2"/>
              </a:rPr>
              <a:t></a:t>
            </a:r>
            <a:r>
              <a:rPr lang="en-US" altLang="zh-TW" sz="2400" baseline="-25000" dirty="0">
                <a:sym typeface="Symbol" pitchFamily="18" charset="2"/>
              </a:rPr>
              <a:t>1</a:t>
            </a:r>
            <a:r>
              <a:rPr lang="en-US" altLang="zh-TW" sz="2400" dirty="0">
                <a:sym typeface="Symbol" pitchFamily="18" charset="2"/>
              </a:rPr>
              <a:t> = </a:t>
            </a:r>
            <a:r>
              <a:rPr lang="en-US" altLang="zh-TW" sz="2400" dirty="0"/>
              <a:t>6 and </a:t>
            </a:r>
            <a:r>
              <a:rPr lang="en-US" altLang="zh-TW" sz="2400" dirty="0">
                <a:sym typeface="Symbol" pitchFamily="18" charset="2"/>
              </a:rPr>
              <a:t></a:t>
            </a:r>
            <a:r>
              <a:rPr lang="en-US" altLang="zh-TW" sz="2400" baseline="-25000" dirty="0">
                <a:sym typeface="Symbol" pitchFamily="18" charset="2"/>
              </a:rPr>
              <a:t>2</a:t>
            </a:r>
            <a:r>
              <a:rPr lang="en-US" altLang="zh-TW" sz="2400" dirty="0">
                <a:sym typeface="Symbol" pitchFamily="18" charset="2"/>
              </a:rPr>
              <a:t> = 1</a:t>
            </a:r>
            <a:r>
              <a:rPr lang="en-US" altLang="zh-TW" sz="2400" dirty="0"/>
              <a:t>,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矩形 12"/>
              <p:cNvSpPr/>
              <p:nvPr/>
            </p:nvSpPr>
            <p:spPr>
              <a:xfrm>
                <a:off x="3729204" y="2408672"/>
                <a:ext cx="1999366" cy="595479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 sz="2800" i="1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altLang="zh-TW" sz="28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m:rPr>
                          <m:sty m:val="p"/>
                        </m:rPr>
                        <a:rPr lang="en-US" altLang="zh-TW" sz="2800" dirty="0">
                          <a:latin typeface="Cambria Math" panose="02040503050406030204" pitchFamily="18" charset="0"/>
                        </a:rPr>
                        <m:t>D</m:t>
                      </m:r>
                      <m:sSup>
                        <m:sSupPr>
                          <m:ctrlPr>
                            <a:rPr lang="en-US" altLang="zh-TW" sz="2800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altLang="zh-TW" sz="2800" i="1" dirty="0"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p>
                          <m:r>
                            <a:rPr lang="en-US" altLang="zh-TW" sz="2800" i="1" dirty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3" name="矩形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9204" y="2408672"/>
                <a:ext cx="1999366" cy="595479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矩形 13"/>
          <p:cNvSpPr/>
          <p:nvPr/>
        </p:nvSpPr>
        <p:spPr>
          <a:xfrm>
            <a:off x="1002674" y="3884789"/>
            <a:ext cx="77827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/>
              <a:t>with corresponding </a:t>
            </a:r>
            <a:r>
              <a:rPr lang="en-US" altLang="zh-TW" sz="2400" dirty="0" err="1"/>
              <a:t>eigenspaces</a:t>
            </a:r>
            <a:r>
              <a:rPr lang="en-US" altLang="zh-TW" sz="2400" dirty="0"/>
              <a:t> </a:t>
            </a:r>
            <a:r>
              <a:rPr lang="en-US" altLang="zh-TW" sz="2400" dirty="0">
                <a:latin typeface="Script MT Bold" pitchFamily="66" charset="0"/>
                <a:sym typeface="Symbol" pitchFamily="18" charset="2"/>
              </a:rPr>
              <a:t>E</a:t>
            </a:r>
            <a:r>
              <a:rPr lang="en-US" altLang="zh-TW" sz="2400" baseline="-25000" dirty="0"/>
              <a:t>1 </a:t>
            </a:r>
            <a:r>
              <a:rPr lang="en-US" altLang="zh-TW" sz="2400" dirty="0">
                <a:sym typeface="Symbol" pitchFamily="18" charset="2"/>
              </a:rPr>
              <a:t>= Span{</a:t>
            </a:r>
            <a:r>
              <a:rPr lang="en-US" altLang="zh-TW" sz="2400" dirty="0"/>
              <a:t>[ </a:t>
            </a:r>
            <a:r>
              <a:rPr lang="en-US" altLang="zh-TW" sz="2400" dirty="0">
                <a:sym typeface="Symbol" pitchFamily="18" charset="2"/>
              </a:rPr>
              <a:t></a:t>
            </a:r>
            <a:r>
              <a:rPr lang="en-US" altLang="zh-TW" sz="2400" dirty="0"/>
              <a:t>1  2 ]</a:t>
            </a:r>
            <a:r>
              <a:rPr lang="en-US" altLang="zh-TW" sz="2400" i="1" baseline="40000" dirty="0">
                <a:sym typeface="Symbol" pitchFamily="18" charset="2"/>
              </a:rPr>
              <a:t>T</a:t>
            </a:r>
            <a:r>
              <a:rPr lang="en-US" altLang="zh-TW" sz="2400" dirty="0">
                <a:sym typeface="Symbol" pitchFamily="18" charset="2"/>
              </a:rPr>
              <a:t>} and</a:t>
            </a:r>
          </a:p>
          <a:p>
            <a:r>
              <a:rPr lang="en-US" altLang="zh-TW" sz="2400" dirty="0">
                <a:latin typeface="Script MT Bold" pitchFamily="66" charset="0"/>
                <a:sym typeface="Symbol" pitchFamily="18" charset="2"/>
              </a:rPr>
              <a:t>E</a:t>
            </a:r>
            <a:r>
              <a:rPr lang="en-US" altLang="zh-TW" sz="2400" baseline="-25000" dirty="0"/>
              <a:t>2 </a:t>
            </a:r>
            <a:r>
              <a:rPr lang="en-US" altLang="zh-TW" sz="2400" dirty="0">
                <a:sym typeface="Symbol" pitchFamily="18" charset="2"/>
              </a:rPr>
              <a:t>= Span{</a:t>
            </a:r>
            <a:r>
              <a:rPr lang="en-US" altLang="zh-TW" sz="2400" dirty="0"/>
              <a:t>[ 2  1 ]</a:t>
            </a:r>
            <a:r>
              <a:rPr lang="en-US" altLang="zh-TW" sz="2400" i="1" baseline="40000" dirty="0">
                <a:sym typeface="Symbol" pitchFamily="18" charset="2"/>
              </a:rPr>
              <a:t>T</a:t>
            </a:r>
            <a:r>
              <a:rPr lang="en-US" altLang="zh-TW" sz="2400" dirty="0" smtClean="0">
                <a:sym typeface="Symbol" pitchFamily="18" charset="2"/>
              </a:rPr>
              <a:t>} 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矩形 14"/>
              <p:cNvSpPr/>
              <p:nvPr/>
            </p:nvSpPr>
            <p:spPr>
              <a:xfrm>
                <a:off x="6571827" y="2066399"/>
                <a:ext cx="1999366" cy="595479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 sz="2800" i="1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altLang="zh-TW" sz="28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m:rPr>
                          <m:sty m:val="p"/>
                        </m:rPr>
                        <a:rPr lang="en-US" altLang="zh-TW" sz="2800" dirty="0">
                          <a:latin typeface="Cambria Math" panose="02040503050406030204" pitchFamily="18" charset="0"/>
                        </a:rPr>
                        <m:t>D</m:t>
                      </m:r>
                      <m:sSup>
                        <m:sSupPr>
                          <m:ctrlPr>
                            <a:rPr lang="en-US" altLang="zh-TW" sz="28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altLang="zh-TW" sz="2800" i="1" dirty="0"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p>
                          <m:r>
                            <a:rPr lang="en-US" altLang="zh-TW" sz="2800" b="0" i="1" dirty="0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5" name="矩形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1827" y="2066399"/>
                <a:ext cx="1999366" cy="595479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向右箭號 15"/>
          <p:cNvSpPr/>
          <p:nvPr/>
        </p:nvSpPr>
        <p:spPr>
          <a:xfrm>
            <a:off x="5832179" y="2408672"/>
            <a:ext cx="662642" cy="59547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矩形 11"/>
              <p:cNvSpPr/>
              <p:nvPr/>
            </p:nvSpPr>
            <p:spPr>
              <a:xfrm>
                <a:off x="6571827" y="2811518"/>
                <a:ext cx="1999366" cy="552582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8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altLang="zh-TW" sz="2800" i="1" dirty="0"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p>
                          <m:r>
                            <a:rPr lang="en-US" altLang="zh-TW" sz="2800" i="1" dirty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altLang="zh-TW" sz="2800" i="1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altLang="zh-TW" sz="28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zh-TW" sz="2800" dirty="0">
                          <a:latin typeface="Cambria Math" panose="02040503050406030204" pitchFamily="18" charset="0"/>
                        </a:rPr>
                        <m:t>D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2" name="矩形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1827" y="2811518"/>
                <a:ext cx="1999366" cy="55258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文字方塊 3"/>
          <p:cNvSpPr txBox="1"/>
          <p:nvPr/>
        </p:nvSpPr>
        <p:spPr>
          <a:xfrm>
            <a:off x="6901078" y="4558681"/>
            <a:ext cx="1753528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orthogonal</a:t>
            </a:r>
            <a:endParaRPr lang="zh-TW" altLang="en-US" sz="2400" dirty="0"/>
          </a:p>
        </p:txBody>
      </p:sp>
      <p:cxnSp>
        <p:nvCxnSpPr>
          <p:cNvPr id="7" name="直線單箭頭接點 6"/>
          <p:cNvCxnSpPr>
            <a:stCxn id="4" idx="1"/>
          </p:cNvCxnSpPr>
          <p:nvPr/>
        </p:nvCxnSpPr>
        <p:spPr>
          <a:xfrm flipH="1" flipV="1">
            <a:off x="3450869" y="4487176"/>
            <a:ext cx="3450209" cy="302338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單箭頭接點 16"/>
          <p:cNvCxnSpPr>
            <a:stCxn id="4" idx="1"/>
          </p:cNvCxnSpPr>
          <p:nvPr/>
        </p:nvCxnSpPr>
        <p:spPr>
          <a:xfrm flipH="1" flipV="1">
            <a:off x="6581328" y="4300287"/>
            <a:ext cx="319750" cy="489227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2257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4" grpId="0"/>
      <p:bldP spid="15" grpId="0" animBg="1"/>
      <p:bldP spid="16" grpId="0" animBg="1"/>
      <p:bldP spid="12" grpId="0" animBg="1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文字方塊 29"/>
              <p:cNvSpPr txBox="1"/>
              <p:nvPr/>
            </p:nvSpPr>
            <p:spPr>
              <a:xfrm>
                <a:off x="5166848" y="2341314"/>
                <a:ext cx="3614647" cy="1459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𝑆𝑝𝑎𝑛</m:t>
                      </m:r>
                      <m:d>
                        <m:dPr>
                          <m:begChr m:val="{"/>
                          <m:endChr m:val="}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eqArr>
                                <m:eqArr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f>
                                    <m:fPr>
                                      <m:type m:val="lin"/>
                                      <m:ctrlP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ad>
                                        <m:radPr>
                                          <m:degHide m:val="on"/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e>
                                      </m:rad>
                                    </m:den>
                                  </m:f>
                                </m:e>
                                <m:e>
                                  <m:f>
                                    <m:fPr>
                                      <m:type m:val="lin"/>
                                      <m:ctrlP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ad>
                                        <m:radPr>
                                          <m:degHide m:val="on"/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e>
                                      </m:rad>
                                    </m:den>
                                  </m:f>
                                </m:e>
                                <m:e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eqArr>
                            </m:e>
                          </m:d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eqArr>
                                <m:eqArr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f>
                                    <m:fPr>
                                      <m:type m:val="lin"/>
                                      <m:ctrlP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ad>
                                        <m:radPr>
                                          <m:degHide m:val="on"/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6</m:t>
                                          </m:r>
                                        </m:e>
                                      </m:rad>
                                    </m:den>
                                  </m:f>
                                </m:e>
                                <m:e>
                                  <m:f>
                                    <m:fPr>
                                      <m:type m:val="lin"/>
                                      <m:ctrlP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ad>
                                        <m:radPr>
                                          <m:degHide m:val="on"/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6</m:t>
                                          </m:r>
                                        </m:e>
                                      </m:rad>
                                    </m:den>
                                  </m:f>
                                </m:e>
                                <m:e>
                                  <m:f>
                                    <m:fPr>
                                      <m:type m:val="lin"/>
                                      <m:ctrlP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−2</m:t>
                                      </m:r>
                                    </m:num>
                                    <m:den>
                                      <m:rad>
                                        <m:radPr>
                                          <m:degHide m:val="on"/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6</m:t>
                                          </m:r>
                                        </m:e>
                                      </m:rad>
                                    </m:den>
                                  </m:f>
                                </m:e>
                              </m:eqArr>
                            </m:e>
                          </m:d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0" name="文字方塊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6848" y="2341314"/>
                <a:ext cx="3614647" cy="1459887"/>
              </a:xfrm>
              <a:prstGeom prst="rect">
                <a:avLst/>
              </a:prstGeom>
              <a:blipFill rotWithShape="0">
                <a:blip r:embed="rId2"/>
                <a:stretch>
                  <a:fillRect r="-354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 descr="latex-image-1.pd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702" y="909531"/>
            <a:ext cx="2311400" cy="110490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365036" y="2238441"/>
            <a:ext cx="9044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 smtClean="0">
                <a:sym typeface="Symbol" pitchFamily="18" charset="2"/>
              </a:rPr>
              <a:t></a:t>
            </a:r>
            <a:r>
              <a:rPr lang="en-US" altLang="zh-TW" sz="2400" baseline="-25000" dirty="0">
                <a:sym typeface="Symbol" pitchFamily="18" charset="2"/>
              </a:rPr>
              <a:t>1</a:t>
            </a:r>
            <a:r>
              <a:rPr lang="en-US" altLang="zh-TW" sz="2400" dirty="0">
                <a:sym typeface="Symbol" pitchFamily="18" charset="2"/>
              </a:rPr>
              <a:t> = </a:t>
            </a:r>
            <a:r>
              <a:rPr lang="en-US" altLang="zh-TW" sz="2400" dirty="0" smtClean="0"/>
              <a:t>2</a:t>
            </a:r>
            <a:endParaRPr lang="en-US" altLang="zh-TW" sz="2400" dirty="0">
              <a:sym typeface="Symbol" pitchFamily="18" charset="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65035" y="3578975"/>
            <a:ext cx="9044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 smtClean="0">
                <a:sym typeface="Symbol" pitchFamily="18" charset="2"/>
              </a:rPr>
              <a:t></a:t>
            </a:r>
            <a:r>
              <a:rPr lang="en-US" altLang="zh-TW" sz="2400" baseline="-25000" dirty="0">
                <a:sym typeface="Symbol" pitchFamily="18" charset="2"/>
              </a:rPr>
              <a:t>2</a:t>
            </a:r>
            <a:r>
              <a:rPr lang="en-US" altLang="zh-TW" sz="2400" dirty="0">
                <a:sym typeface="Symbol" pitchFamily="18" charset="2"/>
              </a:rPr>
              <a:t> = </a:t>
            </a:r>
            <a:r>
              <a:rPr lang="en-US" altLang="zh-TW" sz="2400" dirty="0" smtClean="0">
                <a:sym typeface="Symbol" pitchFamily="18" charset="2"/>
              </a:rPr>
              <a:t>8</a:t>
            </a:r>
            <a:endParaRPr lang="en-US" altLang="zh-TW" sz="2400" dirty="0">
              <a:sym typeface="Symbol" pitchFamily="18" charset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/>
              <p:cNvSpPr txBox="1"/>
              <p:nvPr/>
            </p:nvSpPr>
            <p:spPr>
              <a:xfrm>
                <a:off x="-18073" y="2510028"/>
                <a:ext cx="4132035" cy="10689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 smtClean="0"/>
                  <a:t>Eigenspace: 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𝑆𝑝𝑎𝑛</m:t>
                    </m:r>
                    <m:d>
                      <m:dPr>
                        <m:begChr m:val="{"/>
                        <m:endChr m:val="}"/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eqArr>
                          </m:e>
                        </m:d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eqArr>
                          </m:e>
                        </m:d>
                      </m:e>
                    </m:d>
                  </m:oMath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8073" y="2510028"/>
                <a:ext cx="4132035" cy="1068947"/>
              </a:xfrm>
              <a:prstGeom prst="rect">
                <a:avLst/>
              </a:prstGeom>
              <a:blipFill rotWithShape="0">
                <a:blip r:embed="rId4"/>
                <a:stretch>
                  <a:fillRect l="-221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字方塊 15"/>
              <p:cNvSpPr txBox="1"/>
              <p:nvPr/>
            </p:nvSpPr>
            <p:spPr>
              <a:xfrm>
                <a:off x="0" y="3948261"/>
                <a:ext cx="3310735" cy="10689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 smtClean="0"/>
                  <a:t>Eigenspace: 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𝑆𝑝𝑎𝑛</m:t>
                    </m:r>
                    <m:d>
                      <m:dPr>
                        <m:begChr m:val="{"/>
                        <m:endChr m:val="}"/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eqArr>
                          </m:e>
                        </m:d>
                      </m:e>
                    </m:d>
                  </m:oMath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6" name="文字方塊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948261"/>
                <a:ext cx="3310735" cy="1068947"/>
              </a:xfrm>
              <a:prstGeom prst="rect">
                <a:avLst/>
              </a:prstGeom>
              <a:blipFill rotWithShape="0">
                <a:blip r:embed="rId5"/>
                <a:stretch>
                  <a:fillRect l="-276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文字方塊 18"/>
          <p:cNvSpPr txBox="1"/>
          <p:nvPr/>
        </p:nvSpPr>
        <p:spPr>
          <a:xfrm>
            <a:off x="6025510" y="1533552"/>
            <a:ext cx="2414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P is an orthogonal </a:t>
            </a:r>
          </a:p>
          <a:p>
            <a:pPr algn="ctr"/>
            <a:r>
              <a:rPr lang="en-US" altLang="zh-TW" sz="2400" dirty="0" smtClean="0"/>
              <a:t>matrix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矩形 20"/>
              <p:cNvSpPr/>
              <p:nvPr/>
            </p:nvSpPr>
            <p:spPr>
              <a:xfrm>
                <a:off x="3421885" y="965059"/>
                <a:ext cx="1999366" cy="595479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 sz="2800" i="1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altLang="zh-TW" sz="28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m:rPr>
                          <m:sty m:val="p"/>
                        </m:rPr>
                        <a:rPr lang="en-US" altLang="zh-TW" sz="2800" dirty="0">
                          <a:latin typeface="Cambria Math" panose="02040503050406030204" pitchFamily="18" charset="0"/>
                        </a:rPr>
                        <m:t>D</m:t>
                      </m:r>
                      <m:sSup>
                        <m:sSupPr>
                          <m:ctrlPr>
                            <a:rPr lang="en-US" altLang="zh-TW" sz="2800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altLang="zh-TW" sz="2800" i="1" dirty="0"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p>
                          <m:r>
                            <a:rPr lang="en-US" altLang="zh-TW" sz="2800" i="1" dirty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1" name="矩形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1885" y="965059"/>
                <a:ext cx="1999366" cy="595479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矩形 21"/>
              <p:cNvSpPr/>
              <p:nvPr/>
            </p:nvSpPr>
            <p:spPr>
              <a:xfrm>
                <a:off x="6256810" y="961307"/>
                <a:ext cx="1999366" cy="595479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 sz="2800" i="1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altLang="zh-TW" sz="28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m:rPr>
                          <m:sty m:val="p"/>
                        </m:rPr>
                        <a:rPr lang="en-US" altLang="zh-TW" sz="2800" dirty="0">
                          <a:latin typeface="Cambria Math" panose="02040503050406030204" pitchFamily="18" charset="0"/>
                        </a:rPr>
                        <m:t>D</m:t>
                      </m:r>
                      <m:sSup>
                        <m:sSupPr>
                          <m:ctrlPr>
                            <a:rPr lang="en-US" altLang="zh-TW" sz="28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altLang="zh-TW" sz="2800" i="1" dirty="0"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p>
                          <m:r>
                            <a:rPr lang="en-US" altLang="zh-TW" sz="2800" b="0" i="1" dirty="0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2" name="矩形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6810" y="961307"/>
                <a:ext cx="1999366" cy="595479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向右箭號 22"/>
          <p:cNvSpPr/>
          <p:nvPr/>
        </p:nvSpPr>
        <p:spPr>
          <a:xfrm>
            <a:off x="5517162" y="961307"/>
            <a:ext cx="662642" cy="59547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向右箭號 23"/>
          <p:cNvSpPr/>
          <p:nvPr/>
        </p:nvSpPr>
        <p:spPr>
          <a:xfrm>
            <a:off x="4075045" y="2881974"/>
            <a:ext cx="1091803" cy="37856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矩形 25"/>
          <p:cNvSpPr/>
          <p:nvPr/>
        </p:nvSpPr>
        <p:spPr>
          <a:xfrm>
            <a:off x="4008517" y="2099682"/>
            <a:ext cx="126669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 smtClean="0">
                <a:sym typeface="Symbol" pitchFamily="18" charset="2"/>
              </a:rPr>
              <a:t>Gram-</a:t>
            </a:r>
          </a:p>
          <a:p>
            <a:r>
              <a:rPr lang="en-US" altLang="zh-TW" sz="2400" dirty="0" smtClean="0">
                <a:sym typeface="Symbol" pitchFamily="18" charset="2"/>
              </a:rPr>
              <a:t>Schmidt </a:t>
            </a:r>
            <a:endParaRPr lang="zh-TW" altLang="en-US" sz="2400" dirty="0"/>
          </a:p>
        </p:txBody>
      </p:sp>
      <p:sp>
        <p:nvSpPr>
          <p:cNvPr id="27" name="向右箭號 26"/>
          <p:cNvSpPr/>
          <p:nvPr/>
        </p:nvSpPr>
        <p:spPr>
          <a:xfrm>
            <a:off x="3230861" y="4329817"/>
            <a:ext cx="1935987" cy="37856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矩形 27"/>
          <p:cNvSpPr/>
          <p:nvPr/>
        </p:nvSpPr>
        <p:spPr>
          <a:xfrm>
            <a:off x="4072578" y="3269408"/>
            <a:ext cx="11997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 smtClean="0">
                <a:sym typeface="Symbol" pitchFamily="18" charset="2"/>
              </a:rPr>
              <a:t>normalization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字方塊 28"/>
              <p:cNvSpPr txBox="1"/>
              <p:nvPr/>
            </p:nvSpPr>
            <p:spPr>
              <a:xfrm>
                <a:off x="5233500" y="3775497"/>
                <a:ext cx="2340191" cy="1459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𝑆𝑝𝑎𝑛</m:t>
                      </m:r>
                      <m:d>
                        <m:dPr>
                          <m:begChr m:val="{"/>
                          <m:endChr m:val="}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eqArr>
                                <m:eqArrPr>
                                  <m:ctrlP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f>
                                    <m:fPr>
                                      <m:type m:val="lin"/>
                                      <m:ctrl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ad>
                                        <m:radPr>
                                          <m:degHide m:val="on"/>
                                          <m:ctrlP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e>
                                      </m:rad>
                                    </m:den>
                                  </m:f>
                                </m:e>
                                <m:e>
                                  <m:f>
                                    <m:fPr>
                                      <m:type m:val="lin"/>
                                      <m:ctrlP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ad>
                                        <m:radPr>
                                          <m:degHide m:val="on"/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e>
                                      </m:rad>
                                    </m:den>
                                  </m:f>
                                </m:e>
                                <m:e>
                                  <m:f>
                                    <m:fPr>
                                      <m:type m:val="lin"/>
                                      <m:ctrlP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ad>
                                        <m:radPr>
                                          <m:degHide m:val="on"/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e>
                                      </m:rad>
                                    </m:den>
                                  </m:f>
                                </m:e>
                              </m:eqArr>
                            </m:e>
                          </m:d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9" name="文字方塊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3500" y="3775497"/>
                <a:ext cx="2340191" cy="145988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矩形 30"/>
          <p:cNvSpPr/>
          <p:nvPr/>
        </p:nvSpPr>
        <p:spPr>
          <a:xfrm>
            <a:off x="3156982" y="4628227"/>
            <a:ext cx="21153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 smtClean="0">
                <a:sym typeface="Symbol" pitchFamily="18" charset="2"/>
              </a:rPr>
              <a:t>normalization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文字方塊 31"/>
              <p:cNvSpPr txBox="1"/>
              <p:nvPr/>
            </p:nvSpPr>
            <p:spPr>
              <a:xfrm>
                <a:off x="1446325" y="5305462"/>
                <a:ext cx="3589701" cy="13606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f>
                                <m:fPr>
                                  <m:type m:val="lin"/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rad>
                                </m:den>
                              </m:f>
                            </m:e>
                            <m:e>
                              <m:f>
                                <m:fPr>
                                  <m:type m:val="lin"/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rad>
                                </m:den>
                              </m:f>
                            </m:e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eqArr>
                          <m:eqArr>
                            <m:eqArr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f>
                                <m:fPr>
                                  <m:type m:val="lin"/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6</m:t>
                                      </m:r>
                                    </m:e>
                                  </m:rad>
                                </m:den>
                              </m:f>
                            </m:e>
                            <m:e>
                              <m:f>
                                <m:fPr>
                                  <m:type m:val="lin"/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6</m:t>
                                      </m:r>
                                    </m:e>
                                  </m:rad>
                                </m:den>
                              </m:f>
                            </m:e>
                            <m:e>
                              <m:f>
                                <m:fPr>
                                  <m:type m:val="lin"/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6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eqArr>
                          <m:eqArr>
                            <m:eqArr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f>
                                <m:fPr>
                                  <m:type m:val="lin"/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</m:den>
                              </m:f>
                            </m:e>
                            <m:e>
                              <m:f>
                                <m:fPr>
                                  <m:type m:val="lin"/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</m:den>
                              </m:f>
                            </m:e>
                            <m:e>
                              <m:f>
                                <m:fPr>
                                  <m:type m:val="lin"/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eqAr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2" name="文字方塊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6325" y="5305462"/>
                <a:ext cx="3589701" cy="1360629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矩形 34"/>
          <p:cNvSpPr/>
          <p:nvPr/>
        </p:nvSpPr>
        <p:spPr>
          <a:xfrm>
            <a:off x="920965" y="73928"/>
            <a:ext cx="71213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i="1" u="sng" dirty="0" smtClean="0"/>
              <a:t>Example of Diagonalization of Symmetric Matrix</a:t>
            </a:r>
            <a:endParaRPr lang="zh-TW" altLang="en-US" sz="2800" i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文字方塊 35"/>
              <p:cNvSpPr txBox="1"/>
              <p:nvPr/>
            </p:nvSpPr>
            <p:spPr>
              <a:xfrm>
                <a:off x="5310865" y="5457953"/>
                <a:ext cx="2062231" cy="976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6" name="文字方塊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0865" y="5457953"/>
                <a:ext cx="2062231" cy="976614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文字方塊 24"/>
          <p:cNvSpPr txBox="1"/>
          <p:nvPr/>
        </p:nvSpPr>
        <p:spPr>
          <a:xfrm>
            <a:off x="1572262" y="3486596"/>
            <a:ext cx="2453434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Not orthogonal</a:t>
            </a:r>
            <a:endParaRPr lang="zh-TW" altLang="en-US" sz="2400" dirty="0"/>
          </a:p>
        </p:txBody>
      </p:sp>
      <p:sp>
        <p:nvSpPr>
          <p:cNvPr id="33" name="文字方塊 32"/>
          <p:cNvSpPr txBox="1"/>
          <p:nvPr/>
        </p:nvSpPr>
        <p:spPr>
          <a:xfrm>
            <a:off x="1781984" y="2116455"/>
            <a:ext cx="1924403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Intendent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940388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11" grpId="0"/>
      <p:bldP spid="13" grpId="0"/>
      <p:bldP spid="14" grpId="0"/>
      <p:bldP spid="16" grpId="0"/>
      <p:bldP spid="19" grpId="0"/>
      <p:bldP spid="21" grpId="0" animBg="1"/>
      <p:bldP spid="22" grpId="0" animBg="1"/>
      <p:bldP spid="23" grpId="0" animBg="1"/>
      <p:bldP spid="24" grpId="0" animBg="1"/>
      <p:bldP spid="26" grpId="0"/>
      <p:bldP spid="27" grpId="0" animBg="1"/>
      <p:bldP spid="28" grpId="0"/>
      <p:bldP spid="29" grpId="0"/>
      <p:bldP spid="31" grpId="0"/>
      <p:bldP spid="32" grpId="0"/>
      <p:bldP spid="36" grpId="0"/>
      <p:bldP spid="25" grpId="0" animBg="1"/>
      <p:bldP spid="3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Announcement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如果三個作業都滿分請忽略以下訊息 </a:t>
            </a:r>
            <a:r>
              <a:rPr lang="en-US" altLang="zh-TW" dirty="0" smtClean="0"/>
              <a:t>……</a:t>
            </a:r>
          </a:p>
          <a:p>
            <a:r>
              <a:rPr lang="en-US" altLang="zh-TW" dirty="0" smtClean="0"/>
              <a:t>We have a bonus homework</a:t>
            </a:r>
          </a:p>
          <a:p>
            <a:pPr lvl="1"/>
            <a:r>
              <a:rPr lang="zh-TW" altLang="en-US" sz="2800" dirty="0" smtClean="0"/>
              <a:t>三個作業都滿分就是 </a:t>
            </a:r>
            <a:r>
              <a:rPr lang="en-US" altLang="zh-TW" sz="2800" dirty="0" smtClean="0"/>
              <a:t>300</a:t>
            </a:r>
          </a:p>
          <a:p>
            <a:pPr lvl="1"/>
            <a:r>
              <a:rPr lang="en-US" altLang="zh-TW" sz="2800" dirty="0" smtClean="0"/>
              <a:t>Bonus homework</a:t>
            </a:r>
            <a:r>
              <a:rPr lang="zh-TW" altLang="en-US" sz="2800" dirty="0" smtClean="0"/>
              <a:t> 全對可以加 </a:t>
            </a:r>
            <a:r>
              <a:rPr lang="en-US" altLang="zh-TW" sz="2800" dirty="0" smtClean="0"/>
              <a:t>50</a:t>
            </a:r>
          </a:p>
          <a:p>
            <a:pPr lvl="1"/>
            <a:r>
              <a:rPr lang="zh-TW" altLang="en-US" sz="2800" dirty="0" smtClean="0"/>
              <a:t>最多可以加到 </a:t>
            </a:r>
            <a:r>
              <a:rPr lang="en-US" altLang="zh-TW" sz="2800" dirty="0" smtClean="0"/>
              <a:t>300</a:t>
            </a:r>
          </a:p>
          <a:p>
            <a:pPr lvl="1"/>
            <a:r>
              <a:rPr lang="zh-TW" altLang="en-US" sz="2800" dirty="0" smtClean="0"/>
              <a:t>助教第二堂課會來講解</a:t>
            </a:r>
            <a:endParaRPr lang="en-US" altLang="zh-TW" sz="2800" dirty="0"/>
          </a:p>
          <a:p>
            <a:pPr lvl="1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8151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Diagonalization</a:t>
            </a:r>
            <a:endParaRPr lang="zh-TW" altLang="en-US" dirty="0"/>
          </a:p>
        </p:txBody>
      </p:sp>
      <p:grpSp>
        <p:nvGrpSpPr>
          <p:cNvPr id="8" name="群組 7"/>
          <p:cNvGrpSpPr/>
          <p:nvPr/>
        </p:nvGrpSpPr>
        <p:grpSpPr>
          <a:xfrm>
            <a:off x="1378896" y="1947030"/>
            <a:ext cx="6238127" cy="901444"/>
            <a:chOff x="1378896" y="1947030"/>
            <a:chExt cx="6238127" cy="901444"/>
          </a:xfrm>
        </p:grpSpPr>
        <p:sp>
          <p:nvSpPr>
            <p:cNvPr id="4" name="矩形 3"/>
            <p:cNvSpPr/>
            <p:nvPr/>
          </p:nvSpPr>
          <p:spPr>
            <a:xfrm>
              <a:off x="1378896" y="1970082"/>
              <a:ext cx="1870437" cy="874711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 smtClean="0"/>
                <a:t>A is symmetric</a:t>
              </a:r>
              <a:endParaRPr lang="zh-TW" altLang="en-US" sz="2800" dirty="0"/>
            </a:p>
          </p:txBody>
        </p:sp>
        <p:sp>
          <p:nvSpPr>
            <p:cNvPr id="5" name="向右箭號 4"/>
            <p:cNvSpPr/>
            <p:nvPr/>
          </p:nvSpPr>
          <p:spPr>
            <a:xfrm>
              <a:off x="3489828" y="2005782"/>
              <a:ext cx="1945629" cy="349098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向右箭號 5"/>
            <p:cNvSpPr/>
            <p:nvPr/>
          </p:nvSpPr>
          <p:spPr>
            <a:xfrm flipH="1">
              <a:off x="3489828" y="2499376"/>
              <a:ext cx="1887334" cy="349098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矩形 6"/>
                <p:cNvSpPr/>
                <p:nvPr/>
              </p:nvSpPr>
              <p:spPr>
                <a:xfrm>
                  <a:off x="5617657" y="1947030"/>
                  <a:ext cx="1999366" cy="874711"/>
                </a:xfrm>
                <a:prstGeom prst="rect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altLang="zh-TW" sz="280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altLang="zh-TW" sz="2800" i="1" dirty="0">
                                <a:latin typeface="Cambria Math" panose="02040503050406030204" pitchFamily="18" charset="0"/>
                              </a:rPr>
                              <m:t>P</m:t>
                            </m:r>
                          </m:e>
                          <m:sup>
                            <m:r>
                              <a:rPr lang="en-US" altLang="zh-TW" sz="2800" i="1" dirty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altLang="zh-TW" sz="2800" i="1" smtClean="0"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altLang="zh-TW" sz="280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sty m:val="p"/>
                          </m:rPr>
                          <a:rPr lang="en-US" altLang="zh-TW" sz="2800" dirty="0">
                            <a:latin typeface="Cambria Math" panose="02040503050406030204" pitchFamily="18" charset="0"/>
                          </a:rPr>
                          <m:t>D</m:t>
                        </m:r>
                      </m:oMath>
                    </m:oMathPara>
                  </a14:m>
                  <a:endParaRPr lang="zh-TW" altLang="en-US" sz="2800" dirty="0"/>
                </a:p>
              </p:txBody>
            </p:sp>
          </mc:Choice>
          <mc:Fallback xmlns="">
            <p:sp>
              <p:nvSpPr>
                <p:cNvPr id="7" name="矩形 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17657" y="1947030"/>
                  <a:ext cx="1999366" cy="874711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0" name="矩形 9"/>
          <p:cNvSpPr/>
          <p:nvPr/>
        </p:nvSpPr>
        <p:spPr>
          <a:xfrm>
            <a:off x="786961" y="4453362"/>
            <a:ext cx="789668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/>
              <a:t>Finding an orthonormal basis consisting of eigenvectors of </a:t>
            </a:r>
            <a:r>
              <a:rPr lang="en-US" altLang="zh-TW" sz="2400" i="1" dirty="0"/>
              <a:t>A</a:t>
            </a:r>
            <a:br>
              <a:rPr lang="en-US" altLang="zh-TW" sz="2400" i="1" dirty="0"/>
            </a:br>
            <a:r>
              <a:rPr lang="en-US" altLang="zh-TW" sz="2400" dirty="0" smtClean="0">
                <a:sym typeface="Symbol" pitchFamily="18" charset="2"/>
              </a:rPr>
              <a:t>  </a:t>
            </a:r>
            <a:r>
              <a:rPr lang="en-US" altLang="zh-TW" sz="2400" dirty="0">
                <a:sym typeface="Symbol" pitchFamily="18" charset="2"/>
              </a:rPr>
              <a:t>(1) Compute all distinct eigenvalues </a:t>
            </a:r>
            <a:r>
              <a:rPr lang="en-US" altLang="zh-TW" sz="2400" baseline="-25000" dirty="0"/>
              <a:t>1</a:t>
            </a:r>
            <a:r>
              <a:rPr lang="en-US" altLang="zh-TW" sz="2400" dirty="0">
                <a:sym typeface="Symbol" pitchFamily="18" charset="2"/>
              </a:rPr>
              <a:t>,</a:t>
            </a:r>
            <a:r>
              <a:rPr lang="en-US" altLang="zh-TW" sz="2400" dirty="0"/>
              <a:t> </a:t>
            </a:r>
            <a:r>
              <a:rPr lang="en-US" altLang="zh-TW" sz="2400" dirty="0">
                <a:sym typeface="Symbol" pitchFamily="18" charset="2"/>
              </a:rPr>
              <a:t></a:t>
            </a:r>
            <a:r>
              <a:rPr lang="en-US" altLang="zh-TW" sz="2400" baseline="-25000" dirty="0"/>
              <a:t>2</a:t>
            </a:r>
            <a:r>
              <a:rPr lang="en-US" altLang="zh-TW" sz="2400" dirty="0">
                <a:sym typeface="Symbol" pitchFamily="18" charset="2"/>
              </a:rPr>
              <a:t>,</a:t>
            </a:r>
            <a:r>
              <a:rPr lang="en-US" altLang="zh-TW" sz="2400" dirty="0"/>
              <a:t> </a:t>
            </a:r>
            <a:r>
              <a:rPr lang="en-US" altLang="zh-TW" sz="2400" dirty="0">
                <a:sym typeface="MT Extra" pitchFamily="18" charset="2"/>
              </a:rPr>
              <a:t>,</a:t>
            </a:r>
            <a:r>
              <a:rPr lang="en-US" altLang="zh-TW" sz="2400" dirty="0"/>
              <a:t> </a:t>
            </a:r>
            <a:r>
              <a:rPr lang="en-US" altLang="zh-TW" sz="2400" dirty="0">
                <a:sym typeface="Symbol" pitchFamily="18" charset="2"/>
              </a:rPr>
              <a:t></a:t>
            </a:r>
            <a:r>
              <a:rPr lang="en-US" altLang="zh-TW" sz="2400" i="1" baseline="-25000" dirty="0"/>
              <a:t>k</a:t>
            </a:r>
            <a:r>
              <a:rPr lang="en-US" altLang="zh-TW" sz="2400" dirty="0"/>
              <a:t> of </a:t>
            </a:r>
            <a:r>
              <a:rPr lang="en-US" altLang="zh-TW" sz="2400" i="1" dirty="0"/>
              <a:t>A</a:t>
            </a:r>
            <a:r>
              <a:rPr lang="en-US" altLang="zh-TW" sz="2400" dirty="0"/>
              <a:t>.</a:t>
            </a:r>
          </a:p>
          <a:p>
            <a:r>
              <a:rPr lang="en-US" altLang="zh-TW" sz="2400" dirty="0"/>
              <a:t>  (2) Determine the corresponding </a:t>
            </a:r>
            <a:r>
              <a:rPr lang="en-US" altLang="zh-TW" sz="2400" dirty="0" err="1"/>
              <a:t>eigenspaces</a:t>
            </a:r>
            <a:r>
              <a:rPr lang="en-US" altLang="zh-TW" sz="2400" dirty="0"/>
              <a:t> </a:t>
            </a:r>
            <a:r>
              <a:rPr lang="en-US" altLang="zh-TW" sz="2400" dirty="0">
                <a:latin typeface="Script MT Bold" pitchFamily="66" charset="0"/>
                <a:sym typeface="Symbol" pitchFamily="18" charset="2"/>
              </a:rPr>
              <a:t>E</a:t>
            </a:r>
            <a:r>
              <a:rPr lang="en-US" altLang="zh-TW" sz="2400" baseline="-25000" dirty="0"/>
              <a:t>1</a:t>
            </a:r>
            <a:r>
              <a:rPr lang="en-US" altLang="zh-TW" sz="2400" dirty="0">
                <a:sym typeface="Symbol" pitchFamily="18" charset="2"/>
              </a:rPr>
              <a:t>,</a:t>
            </a:r>
            <a:r>
              <a:rPr lang="en-US" altLang="zh-TW" sz="2400" dirty="0"/>
              <a:t> </a:t>
            </a:r>
            <a:r>
              <a:rPr lang="en-US" altLang="zh-TW" sz="2400" dirty="0">
                <a:latin typeface="Script MT Bold" pitchFamily="66" charset="0"/>
                <a:sym typeface="Symbol" pitchFamily="18" charset="2"/>
              </a:rPr>
              <a:t>E</a:t>
            </a:r>
            <a:r>
              <a:rPr lang="en-US" altLang="zh-TW" sz="2400" baseline="-25000" dirty="0"/>
              <a:t>2</a:t>
            </a:r>
            <a:r>
              <a:rPr lang="en-US" altLang="zh-TW" sz="2400" dirty="0">
                <a:sym typeface="Symbol" pitchFamily="18" charset="2"/>
              </a:rPr>
              <a:t>,</a:t>
            </a:r>
            <a:r>
              <a:rPr lang="en-US" altLang="zh-TW" sz="2400" dirty="0"/>
              <a:t> </a:t>
            </a:r>
            <a:r>
              <a:rPr lang="en-US" altLang="zh-TW" sz="2400" dirty="0">
                <a:sym typeface="MT Extra" pitchFamily="18" charset="2"/>
              </a:rPr>
              <a:t>,</a:t>
            </a:r>
            <a:r>
              <a:rPr lang="en-US" altLang="zh-TW" sz="2400" dirty="0"/>
              <a:t> </a:t>
            </a:r>
            <a:r>
              <a:rPr lang="en-US" altLang="zh-TW" sz="2400" dirty="0" err="1">
                <a:latin typeface="Script MT Bold" pitchFamily="66" charset="0"/>
                <a:sym typeface="Symbol" pitchFamily="18" charset="2"/>
              </a:rPr>
              <a:t>E</a:t>
            </a:r>
            <a:r>
              <a:rPr lang="en-US" altLang="zh-TW" sz="2400" i="1" baseline="-25000" dirty="0" err="1"/>
              <a:t>k</a:t>
            </a:r>
            <a:r>
              <a:rPr lang="en-US" altLang="zh-TW" sz="2400" dirty="0"/>
              <a:t>.</a:t>
            </a:r>
          </a:p>
          <a:p>
            <a:r>
              <a:rPr lang="en-US" altLang="zh-TW" sz="2400" dirty="0"/>
              <a:t>  (3) Get an orthonormal basis </a:t>
            </a:r>
            <a:r>
              <a:rPr lang="en-US" altLang="zh-TW" sz="2400" dirty="0">
                <a:latin typeface="Script MT Bold" pitchFamily="66" charset="0"/>
                <a:sym typeface="Symbol" pitchFamily="18" charset="2"/>
              </a:rPr>
              <a:t>B</a:t>
            </a:r>
            <a:r>
              <a:rPr lang="en-US" altLang="zh-TW" sz="2400" baseline="-25000" dirty="0">
                <a:sym typeface="Symbol" pitchFamily="18" charset="2"/>
              </a:rPr>
              <a:t> </a:t>
            </a:r>
            <a:r>
              <a:rPr lang="en-US" altLang="zh-TW" sz="2400" i="1" baseline="-25000" dirty="0" err="1"/>
              <a:t>i</a:t>
            </a:r>
            <a:r>
              <a:rPr lang="en-US" altLang="zh-TW" sz="2400" dirty="0"/>
              <a:t> for each </a:t>
            </a:r>
            <a:r>
              <a:rPr lang="en-US" altLang="zh-TW" sz="2400" dirty="0" err="1">
                <a:latin typeface="Script MT Bold" pitchFamily="66" charset="0"/>
                <a:sym typeface="Symbol" pitchFamily="18" charset="2"/>
              </a:rPr>
              <a:t>E</a:t>
            </a:r>
            <a:r>
              <a:rPr lang="en-US" altLang="zh-TW" sz="2400" i="1" baseline="-25000" dirty="0" err="1"/>
              <a:t>i</a:t>
            </a:r>
            <a:r>
              <a:rPr lang="en-US" altLang="zh-TW" sz="2400" dirty="0"/>
              <a:t>.</a:t>
            </a:r>
          </a:p>
          <a:p>
            <a:r>
              <a:rPr lang="en-US" altLang="zh-TW" sz="2400" dirty="0"/>
              <a:t>  (4) </a:t>
            </a:r>
            <a:r>
              <a:rPr lang="en-US" altLang="zh-TW" sz="2400" dirty="0">
                <a:latin typeface="Script MT Bold" pitchFamily="66" charset="0"/>
                <a:sym typeface="Symbol" pitchFamily="18" charset="2"/>
              </a:rPr>
              <a:t>B</a:t>
            </a:r>
            <a:r>
              <a:rPr lang="en-US" altLang="zh-TW" sz="2400" dirty="0"/>
              <a:t> = </a:t>
            </a:r>
            <a:r>
              <a:rPr lang="en-US" altLang="zh-TW" sz="2400" dirty="0">
                <a:latin typeface="Script MT Bold" pitchFamily="66" charset="0"/>
                <a:sym typeface="Symbol" pitchFamily="18" charset="2"/>
              </a:rPr>
              <a:t>B </a:t>
            </a:r>
            <a:r>
              <a:rPr lang="en-US" altLang="zh-TW" sz="2400" baseline="-25000" dirty="0"/>
              <a:t>1</a:t>
            </a:r>
            <a:r>
              <a:rPr lang="en-US" altLang="zh-TW" sz="2400" dirty="0">
                <a:sym typeface="Symbol" pitchFamily="18" charset="2"/>
              </a:rPr>
              <a:t></a:t>
            </a:r>
            <a:r>
              <a:rPr lang="en-US" altLang="zh-TW" sz="2400" dirty="0">
                <a:latin typeface="Script MT Bold" pitchFamily="66" charset="0"/>
                <a:sym typeface="Symbol" pitchFamily="18" charset="2"/>
              </a:rPr>
              <a:t> B </a:t>
            </a:r>
            <a:r>
              <a:rPr lang="en-US" altLang="zh-TW" sz="2400" baseline="-25000" dirty="0"/>
              <a:t>2</a:t>
            </a:r>
            <a:r>
              <a:rPr lang="en-US" altLang="zh-TW" sz="2400" dirty="0">
                <a:sym typeface="Symbol" pitchFamily="18" charset="2"/>
              </a:rPr>
              <a:t></a:t>
            </a:r>
            <a:r>
              <a:rPr lang="en-US" altLang="zh-TW" sz="2400" dirty="0">
                <a:latin typeface="Academy Engraved LET" pitchFamily="2" charset="0"/>
                <a:sym typeface="MT Extra" pitchFamily="18" charset="2"/>
              </a:rPr>
              <a:t></a:t>
            </a:r>
            <a:r>
              <a:rPr lang="en-US" altLang="zh-TW" sz="2400" dirty="0">
                <a:sym typeface="Symbol" pitchFamily="18" charset="2"/>
              </a:rPr>
              <a:t></a:t>
            </a:r>
            <a:r>
              <a:rPr lang="en-US" altLang="zh-TW" sz="2400" dirty="0">
                <a:latin typeface="Script MT Bold" pitchFamily="66" charset="0"/>
                <a:sym typeface="Symbol" pitchFamily="18" charset="2"/>
              </a:rPr>
              <a:t> B </a:t>
            </a:r>
            <a:r>
              <a:rPr lang="en-US" altLang="zh-TW" sz="2400" i="1" baseline="-25000" dirty="0"/>
              <a:t>k</a:t>
            </a:r>
            <a:r>
              <a:rPr lang="en-US" altLang="zh-TW" sz="2400" dirty="0"/>
              <a:t> is an orthonormal basis for </a:t>
            </a:r>
            <a:r>
              <a:rPr lang="en-US" altLang="zh-TW" sz="2400" i="1" dirty="0"/>
              <a:t>A</a:t>
            </a:r>
            <a:r>
              <a:rPr lang="en-US" altLang="zh-TW" sz="2400" dirty="0"/>
              <a:t>. </a:t>
            </a:r>
          </a:p>
        </p:txBody>
      </p:sp>
      <p:sp>
        <p:nvSpPr>
          <p:cNvPr id="11" name="文字方塊 10"/>
          <p:cNvSpPr txBox="1"/>
          <p:nvPr/>
        </p:nvSpPr>
        <p:spPr>
          <a:xfrm>
            <a:off x="1378896" y="3704412"/>
            <a:ext cx="3945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P consists of eigenvectors</a:t>
            </a:r>
            <a:endParaRPr lang="zh-TW" altLang="en-US" sz="280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5147070" y="3706707"/>
            <a:ext cx="3945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, D are eigenvalues</a:t>
            </a:r>
            <a:endParaRPr lang="zh-TW" altLang="en-US" sz="28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4621004" y="1370866"/>
            <a:ext cx="40846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P is an orthogonal matrix</a:t>
            </a:r>
            <a:endParaRPr lang="zh-TW" altLang="en-US" sz="2800" dirty="0"/>
          </a:p>
        </p:txBody>
      </p:sp>
      <p:sp>
        <p:nvSpPr>
          <p:cNvPr id="14" name="矩形 13"/>
          <p:cNvSpPr/>
          <p:nvPr/>
        </p:nvSpPr>
        <p:spPr>
          <a:xfrm>
            <a:off x="914587" y="4919828"/>
            <a:ext cx="7472856" cy="3016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 14"/>
          <p:cNvSpPr/>
          <p:nvPr/>
        </p:nvSpPr>
        <p:spPr>
          <a:xfrm>
            <a:off x="949872" y="5272015"/>
            <a:ext cx="7472856" cy="3016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914587" y="5656091"/>
            <a:ext cx="7472856" cy="3016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矩形 16"/>
          <p:cNvSpPr/>
          <p:nvPr/>
        </p:nvSpPr>
        <p:spPr>
          <a:xfrm>
            <a:off x="949872" y="5968067"/>
            <a:ext cx="7472856" cy="4747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矩形 18"/>
              <p:cNvSpPr/>
              <p:nvPr/>
            </p:nvSpPr>
            <p:spPr>
              <a:xfrm>
                <a:off x="5617657" y="2914045"/>
                <a:ext cx="1999366" cy="595479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 sz="2800" i="1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altLang="zh-TW" sz="28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m:rPr>
                          <m:sty m:val="p"/>
                        </m:rPr>
                        <a:rPr lang="en-US" altLang="zh-TW" sz="2800" dirty="0">
                          <a:latin typeface="Cambria Math" panose="02040503050406030204" pitchFamily="18" charset="0"/>
                        </a:rPr>
                        <m:t>D</m:t>
                      </m:r>
                      <m:sSup>
                        <m:sSupPr>
                          <m:ctrlPr>
                            <a:rPr lang="en-US" altLang="zh-TW" sz="2800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altLang="zh-TW" sz="2800" i="1" dirty="0"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p>
                          <m:r>
                            <a:rPr lang="en-US" altLang="zh-TW" sz="2800" b="0" i="1" dirty="0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9" name="矩形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7657" y="2914045"/>
                <a:ext cx="1999366" cy="59547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2808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4" grpId="0" animBg="1"/>
      <p:bldP spid="15" grpId="0" animBg="1"/>
      <p:bldP spid="16" grpId="0" animBg="1"/>
      <p:bldP spid="17" grpId="0" animBg="1"/>
      <p:bldP spid="1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Diagonalization of </a:t>
            </a:r>
            <a:br>
              <a:rPr lang="en-US" altLang="zh-TW" dirty="0" smtClean="0"/>
            </a:br>
            <a:r>
              <a:rPr lang="en-US" altLang="zh-TW" dirty="0" smtClean="0"/>
              <a:t>Symmetric Matrix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2257967" y="5477243"/>
                <a:ext cx="32784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2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7967" y="5477243"/>
                <a:ext cx="327847" cy="49244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6239291" y="5546692"/>
                <a:ext cx="92115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2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9291" y="5546692"/>
                <a:ext cx="921150" cy="49244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2036446" y="2535956"/>
                <a:ext cx="1129540" cy="6219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32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3200" dirty="0"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6446" y="2535956"/>
                <a:ext cx="1129540" cy="62190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/>
              <p:cNvSpPr/>
              <p:nvPr/>
            </p:nvSpPr>
            <p:spPr>
              <a:xfrm>
                <a:off x="5931750" y="2571878"/>
                <a:ext cx="1722844" cy="6219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32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d>
                                <m:dPr>
                                  <m:ctrlPr>
                                    <a:rPr lang="en-US" altLang="zh-TW" sz="3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sz="320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d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3200" dirty="0"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1750" y="2571878"/>
                <a:ext cx="1722844" cy="62190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向右箭號 7"/>
          <p:cNvSpPr/>
          <p:nvPr/>
        </p:nvSpPr>
        <p:spPr>
          <a:xfrm>
            <a:off x="2874077" y="5570646"/>
            <a:ext cx="3151340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向右箭號 8"/>
          <p:cNvSpPr/>
          <p:nvPr/>
        </p:nvSpPr>
        <p:spPr>
          <a:xfrm rot="5400000" flipH="1">
            <a:off x="1488371" y="4122680"/>
            <a:ext cx="2025052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向右箭號 9"/>
          <p:cNvSpPr/>
          <p:nvPr/>
        </p:nvSpPr>
        <p:spPr>
          <a:xfrm rot="16200000" flipH="1" flipV="1">
            <a:off x="5562035" y="4194428"/>
            <a:ext cx="2168546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向右箭號 10"/>
          <p:cNvSpPr/>
          <p:nvPr/>
        </p:nvSpPr>
        <p:spPr>
          <a:xfrm>
            <a:off x="3295592" y="2685324"/>
            <a:ext cx="2636158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/>
              <p:cNvSpPr txBox="1"/>
              <p:nvPr/>
            </p:nvSpPr>
            <p:spPr>
              <a:xfrm>
                <a:off x="4149577" y="2210692"/>
                <a:ext cx="841704" cy="4633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800" dirty="0">
                              <a:solidFill>
                                <a:schemeClr val="tx1"/>
                              </a:solidFill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文字方塊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9577" y="2210692"/>
                <a:ext cx="841704" cy="46339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/>
              <p:cNvSpPr txBox="1"/>
              <p:nvPr/>
            </p:nvSpPr>
            <p:spPr>
              <a:xfrm>
                <a:off x="6973787" y="3831776"/>
                <a:ext cx="37330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2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3787" y="3831776"/>
                <a:ext cx="373307" cy="49244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/>
              <p:cNvSpPr txBox="1"/>
              <p:nvPr/>
            </p:nvSpPr>
            <p:spPr>
              <a:xfrm>
                <a:off x="1586285" y="3831776"/>
                <a:ext cx="78149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15" name="文字方塊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6285" y="3831776"/>
                <a:ext cx="781496" cy="49244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文字方塊 15"/>
          <p:cNvSpPr txBox="1"/>
          <p:nvPr/>
        </p:nvSpPr>
        <p:spPr>
          <a:xfrm>
            <a:off x="876093" y="4279912"/>
            <a:ext cx="14603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>
                <a:solidFill>
                  <a:srgbClr val="FF0000"/>
                </a:solidFill>
              </a:rPr>
              <a:t>Properly selected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6793172" y="4279911"/>
            <a:ext cx="14603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>
                <a:solidFill>
                  <a:srgbClr val="FF0000"/>
                </a:solidFill>
              </a:rPr>
              <a:t>Properly selected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3840274" y="2973979"/>
            <a:ext cx="14603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>
                <a:solidFill>
                  <a:srgbClr val="FF0000"/>
                </a:solidFill>
              </a:rPr>
              <a:t>simple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字方塊 20"/>
              <p:cNvSpPr txBox="1"/>
              <p:nvPr/>
            </p:nvSpPr>
            <p:spPr>
              <a:xfrm>
                <a:off x="3325198" y="4887897"/>
                <a:ext cx="2490461" cy="646331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60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36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3600" i="1" smtClean="0">
                          <a:latin typeface="Cambria Math" panose="02040503050406030204" pitchFamily="18" charset="0"/>
                        </a:rPr>
                        <m:t>𝑃𝐷</m:t>
                      </m:r>
                      <m:sSup>
                        <m:sSupPr>
                          <m:ctrlPr>
                            <a:rPr lang="en-US" altLang="zh-TW" sz="3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36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n-US" altLang="zh-TW" sz="36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TW" altLang="en-US" sz="3600" dirty="0"/>
              </a:p>
            </p:txBody>
          </p:sp>
        </mc:Choice>
        <mc:Fallback xmlns="">
          <p:sp>
            <p:nvSpPr>
              <p:cNvPr id="21" name="文字方塊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5198" y="4887897"/>
                <a:ext cx="2490461" cy="646331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文字方塊 21"/>
              <p:cNvSpPr txBox="1"/>
              <p:nvPr/>
            </p:nvSpPr>
            <p:spPr>
              <a:xfrm>
                <a:off x="1249705" y="3640069"/>
                <a:ext cx="1047514" cy="646331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3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36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n-US" altLang="zh-TW" sz="36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TW" altLang="en-US" sz="3600" dirty="0"/>
              </a:p>
            </p:txBody>
          </p:sp>
        </mc:Choice>
        <mc:Fallback xmlns="">
          <p:sp>
            <p:nvSpPr>
              <p:cNvPr id="22" name="文字方塊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9705" y="3640069"/>
                <a:ext cx="1047514" cy="646331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字方塊 22"/>
              <p:cNvSpPr txBox="1"/>
              <p:nvPr/>
            </p:nvSpPr>
            <p:spPr>
              <a:xfrm>
                <a:off x="6996291" y="3633580"/>
                <a:ext cx="1047514" cy="646331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600" b="0" i="1" smtClean="0"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zh-TW" altLang="en-US" sz="3600" dirty="0"/>
              </a:p>
            </p:txBody>
          </p:sp>
        </mc:Choice>
        <mc:Fallback xmlns="">
          <p:sp>
            <p:nvSpPr>
              <p:cNvPr id="23" name="文字方塊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6291" y="3633580"/>
                <a:ext cx="1047514" cy="646331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文字方塊 23"/>
              <p:cNvSpPr txBox="1"/>
              <p:nvPr/>
            </p:nvSpPr>
            <p:spPr>
              <a:xfrm>
                <a:off x="4060943" y="2038993"/>
                <a:ext cx="1047514" cy="646331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600" b="0" i="1" smtClean="0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zh-TW" altLang="en-US" sz="3600" dirty="0"/>
              </a:p>
            </p:txBody>
          </p:sp>
        </mc:Choice>
        <mc:Fallback xmlns="">
          <p:sp>
            <p:nvSpPr>
              <p:cNvPr id="24" name="文字方塊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0943" y="2038993"/>
                <a:ext cx="1047514" cy="646331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矩形 24"/>
          <p:cNvSpPr/>
          <p:nvPr/>
        </p:nvSpPr>
        <p:spPr>
          <a:xfrm>
            <a:off x="3201686" y="3514184"/>
            <a:ext cx="2880540" cy="96590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Eigenvectors form the good system</a:t>
            </a:r>
            <a:endParaRPr lang="zh-TW" altLang="en-US" sz="2800" dirty="0"/>
          </a:p>
        </p:txBody>
      </p:sp>
      <p:sp>
        <p:nvSpPr>
          <p:cNvPr id="13" name="向右箭號 12"/>
          <p:cNvSpPr/>
          <p:nvPr/>
        </p:nvSpPr>
        <p:spPr>
          <a:xfrm>
            <a:off x="6130184" y="3809942"/>
            <a:ext cx="785008" cy="425467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向右箭號 25"/>
          <p:cNvSpPr/>
          <p:nvPr/>
        </p:nvSpPr>
        <p:spPr>
          <a:xfrm flipH="1">
            <a:off x="2367780" y="3784404"/>
            <a:ext cx="798206" cy="425467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文字方塊 26"/>
          <p:cNvSpPr txBox="1"/>
          <p:nvPr/>
        </p:nvSpPr>
        <p:spPr>
          <a:xfrm>
            <a:off x="3165986" y="5961824"/>
            <a:ext cx="28129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>
                <a:solidFill>
                  <a:srgbClr val="00B050"/>
                </a:solidFill>
              </a:rPr>
              <a:t>A is symmetric</a:t>
            </a:r>
            <a:endParaRPr lang="zh-TW" altLang="en-US" sz="2800" dirty="0">
              <a:solidFill>
                <a:srgbClr val="00B050"/>
              </a:solidFill>
            </a:endParaRPr>
          </a:p>
        </p:txBody>
      </p:sp>
      <p:sp>
        <p:nvSpPr>
          <p:cNvPr id="28" name="文字方塊 27"/>
          <p:cNvSpPr txBox="1"/>
          <p:nvPr/>
        </p:nvSpPr>
        <p:spPr>
          <a:xfrm>
            <a:off x="1" y="1932620"/>
            <a:ext cx="21672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>
                <a:solidFill>
                  <a:srgbClr val="00B050"/>
                </a:solidFill>
              </a:rPr>
              <a:t>Orthonormal  basis</a:t>
            </a:r>
            <a:endParaRPr lang="zh-TW" altLang="en-US" sz="2800" dirty="0">
              <a:solidFill>
                <a:srgbClr val="00B050"/>
              </a:solidFill>
            </a:endParaRPr>
          </a:p>
        </p:txBody>
      </p:sp>
      <p:grpSp>
        <p:nvGrpSpPr>
          <p:cNvPr id="37" name="群組 36"/>
          <p:cNvGrpSpPr/>
          <p:nvPr/>
        </p:nvGrpSpPr>
        <p:grpSpPr>
          <a:xfrm>
            <a:off x="4696003" y="879238"/>
            <a:ext cx="4600575" cy="1108459"/>
            <a:chOff x="4696003" y="879238"/>
            <a:chExt cx="4600575" cy="110845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文字方塊 28"/>
                <p:cNvSpPr txBox="1"/>
                <p:nvPr/>
              </p:nvSpPr>
              <p:spPr>
                <a:xfrm>
                  <a:off x="4696003" y="879238"/>
                  <a:ext cx="4600575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altLang="zh-TW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TW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⋯+</m:t>
                        </m:r>
                        <m:sSub>
                          <m:sSubPr>
                            <m:ctrlPr>
                              <a:rPr lang="en-US" altLang="zh-TW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TW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29" name="文字方塊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96003" y="879238"/>
                  <a:ext cx="4600575" cy="461665"/>
                </a:xfrm>
                <a:prstGeom prst="rect">
                  <a:avLst/>
                </a:prstGeom>
                <a:blipFill rotWithShape="0">
                  <a:blip r:embed="rId13"/>
                  <a:stretch>
                    <a:fillRect b="-2632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文字方塊 29"/>
                <p:cNvSpPr txBox="1"/>
                <p:nvPr/>
              </p:nvSpPr>
              <p:spPr>
                <a:xfrm>
                  <a:off x="5342962" y="1592079"/>
                  <a:ext cx="775662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b>
                          <m:sSubPr>
                            <m:ctrlPr>
                              <a:rPr lang="en-US" altLang="zh-TW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altLang="zh-TW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30" name="文字方塊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42962" y="1592079"/>
                  <a:ext cx="775662" cy="369332"/>
                </a:xfrm>
                <a:prstGeom prst="rect">
                  <a:avLst/>
                </a:prstGeom>
                <a:blipFill rotWithShape="0">
                  <a:blip r:embed="rId14"/>
                  <a:stretch>
                    <a:fillRect l="-4688" r="-2344" b="-13115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文字方塊 30"/>
                <p:cNvSpPr txBox="1"/>
                <p:nvPr/>
              </p:nvSpPr>
              <p:spPr>
                <a:xfrm>
                  <a:off x="6424516" y="1592079"/>
                  <a:ext cx="78277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b>
                          <m:sSubPr>
                            <m:ctrlPr>
                              <a:rPr lang="en-US" altLang="zh-TW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altLang="zh-TW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31" name="文字方塊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24516" y="1592079"/>
                  <a:ext cx="782778" cy="369332"/>
                </a:xfrm>
                <a:prstGeom prst="rect">
                  <a:avLst/>
                </a:prstGeom>
                <a:blipFill rotWithShape="0">
                  <a:blip r:embed="rId15"/>
                  <a:stretch>
                    <a:fillRect l="-5469" r="-3125" b="-13115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文字方塊 31"/>
                <p:cNvSpPr txBox="1"/>
                <p:nvPr/>
              </p:nvSpPr>
              <p:spPr>
                <a:xfrm>
                  <a:off x="7937659" y="1618365"/>
                  <a:ext cx="795794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b>
                          <m:sSubPr>
                            <m:ctrlPr>
                              <a:rPr lang="en-US" altLang="zh-TW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altLang="zh-TW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32" name="文字方塊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37659" y="1618365"/>
                  <a:ext cx="795794" cy="369332"/>
                </a:xfrm>
                <a:prstGeom prst="rect">
                  <a:avLst/>
                </a:prstGeom>
                <a:blipFill rotWithShape="0">
                  <a:blip r:embed="rId16"/>
                  <a:stretch>
                    <a:fillRect l="-4580" r="-2290" b="-14754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3" name="直線單箭頭接點 32"/>
            <p:cNvCxnSpPr>
              <a:endCxn id="30" idx="0"/>
            </p:cNvCxnSpPr>
            <p:nvPr/>
          </p:nvCxnSpPr>
          <p:spPr>
            <a:xfrm flipH="1">
              <a:off x="5730793" y="1306147"/>
              <a:ext cx="95999" cy="28593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單箭頭接點 33"/>
            <p:cNvCxnSpPr/>
            <p:nvPr/>
          </p:nvCxnSpPr>
          <p:spPr>
            <a:xfrm flipH="1">
              <a:off x="6715125" y="1289816"/>
              <a:ext cx="78047" cy="328549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單箭頭接點 34"/>
            <p:cNvCxnSpPr/>
            <p:nvPr/>
          </p:nvCxnSpPr>
          <p:spPr>
            <a:xfrm flipH="1">
              <a:off x="8299571" y="1275742"/>
              <a:ext cx="66250" cy="36009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手繪多邊形 37"/>
          <p:cNvSpPr/>
          <p:nvPr/>
        </p:nvSpPr>
        <p:spPr>
          <a:xfrm>
            <a:off x="2146300" y="2248576"/>
            <a:ext cx="948075" cy="507324"/>
          </a:xfrm>
          <a:custGeom>
            <a:avLst/>
            <a:gdLst>
              <a:gd name="connsiteX0" fmla="*/ 736600 w 948075"/>
              <a:gd name="connsiteY0" fmla="*/ 507324 h 507324"/>
              <a:gd name="connsiteX1" fmla="*/ 901700 w 948075"/>
              <a:gd name="connsiteY1" fmla="*/ 24724 h 507324"/>
              <a:gd name="connsiteX2" fmla="*/ 0 w 948075"/>
              <a:gd name="connsiteY2" fmla="*/ 113624 h 507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8075" h="507324">
                <a:moveTo>
                  <a:pt x="736600" y="507324"/>
                </a:moveTo>
                <a:cubicBezTo>
                  <a:pt x="880533" y="298832"/>
                  <a:pt x="1024467" y="90341"/>
                  <a:pt x="901700" y="24724"/>
                </a:cubicBezTo>
                <a:cubicBezTo>
                  <a:pt x="778933" y="-40893"/>
                  <a:pt x="389466" y="36365"/>
                  <a:pt x="0" y="113624"/>
                </a:cubicBezTo>
              </a:path>
            </a:pathLst>
          </a:custGeom>
          <a:noFill/>
          <a:ln w="5715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6817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 animBg="1"/>
      <p:bldP spid="13" grpId="0" animBg="1"/>
      <p:bldP spid="26" grpId="0" animBg="1"/>
      <p:bldP spid="27" grpId="0"/>
      <p:bldP spid="28" grpId="0"/>
      <p:bldP spid="3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Spectral Decomposition</a:t>
            </a:r>
            <a:endParaRPr lang="zh-TW" altLang="en-US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805081" y="3478163"/>
            <a:ext cx="7014613" cy="502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TW" sz="2400" dirty="0" smtClean="0"/>
              <a:t>= </a:t>
            </a:r>
            <a:r>
              <a:rPr lang="en-US" altLang="zh-TW" sz="2400" dirty="0">
                <a:sym typeface="Symbol" pitchFamily="18" charset="2"/>
              </a:rPr>
              <a:t>[ </a:t>
            </a:r>
            <a:r>
              <a:rPr lang="en-US" altLang="zh-TW" sz="2400" baseline="-25000" dirty="0">
                <a:sym typeface="Symbol" pitchFamily="18" charset="2"/>
              </a:rPr>
              <a:t>1</a:t>
            </a:r>
            <a:r>
              <a:rPr lang="en-US" altLang="zh-TW" sz="2400" i="1" dirty="0"/>
              <a:t>P</a:t>
            </a:r>
            <a:r>
              <a:rPr lang="en-US" altLang="zh-TW" sz="2400" b="1" dirty="0"/>
              <a:t>e</a:t>
            </a:r>
            <a:r>
              <a:rPr lang="en-US" altLang="zh-TW" sz="2400" baseline="-25000" dirty="0">
                <a:sym typeface="Symbol" pitchFamily="18" charset="2"/>
              </a:rPr>
              <a:t>1</a:t>
            </a:r>
            <a:r>
              <a:rPr lang="en-US" altLang="zh-TW" sz="2400" dirty="0">
                <a:sym typeface="Symbol" pitchFamily="18" charset="2"/>
              </a:rPr>
              <a:t>  </a:t>
            </a:r>
            <a:r>
              <a:rPr lang="en-US" altLang="zh-TW" sz="2400" baseline="-25000" dirty="0">
                <a:sym typeface="Symbol" pitchFamily="18" charset="2"/>
              </a:rPr>
              <a:t>2</a:t>
            </a:r>
            <a:r>
              <a:rPr lang="en-US" altLang="zh-TW" sz="2400" i="1" dirty="0"/>
              <a:t>P</a:t>
            </a:r>
            <a:r>
              <a:rPr lang="en-US" altLang="zh-TW" sz="2400" b="1" dirty="0"/>
              <a:t>e</a:t>
            </a:r>
            <a:r>
              <a:rPr lang="en-US" altLang="zh-TW" sz="2400" baseline="-25000" dirty="0">
                <a:sym typeface="Symbol" pitchFamily="18" charset="2"/>
              </a:rPr>
              <a:t>2</a:t>
            </a:r>
            <a:r>
              <a:rPr lang="en-US" altLang="zh-TW" sz="2400" dirty="0">
                <a:sym typeface="Symbol" pitchFamily="18" charset="2"/>
              </a:rPr>
              <a:t>  </a:t>
            </a:r>
            <a:r>
              <a:rPr lang="en-US" altLang="zh-TW" sz="2400" dirty="0">
                <a:sym typeface="MT Extra" pitchFamily="18" charset="2"/>
              </a:rPr>
              <a:t></a:t>
            </a:r>
            <a:r>
              <a:rPr lang="en-US" altLang="zh-TW" sz="2400" dirty="0">
                <a:sym typeface="Symbol" pitchFamily="18" charset="2"/>
              </a:rPr>
              <a:t>  </a:t>
            </a:r>
            <a:r>
              <a:rPr lang="en-US" altLang="zh-TW" sz="2400" i="1" baseline="-25000" dirty="0" err="1">
                <a:sym typeface="Symbol" pitchFamily="18" charset="2"/>
              </a:rPr>
              <a:t>n</a:t>
            </a:r>
            <a:r>
              <a:rPr lang="en-US" altLang="zh-TW" sz="2400" i="1" dirty="0" err="1"/>
              <a:t>P</a:t>
            </a:r>
            <a:r>
              <a:rPr lang="en-US" altLang="zh-TW" sz="2400" b="1" dirty="0" err="1"/>
              <a:t>e</a:t>
            </a:r>
            <a:r>
              <a:rPr lang="en-US" altLang="zh-TW" sz="2400" i="1" baseline="-25000" dirty="0" err="1">
                <a:sym typeface="Symbol" pitchFamily="18" charset="2"/>
              </a:rPr>
              <a:t>n</a:t>
            </a:r>
            <a:r>
              <a:rPr lang="en-US" altLang="zh-TW" sz="2400" dirty="0">
                <a:sym typeface="Symbol" pitchFamily="18" charset="2"/>
              </a:rPr>
              <a:t> ]</a:t>
            </a:r>
            <a:r>
              <a:rPr lang="en-US" altLang="zh-TW" sz="2400" i="1" dirty="0"/>
              <a:t>P</a:t>
            </a:r>
            <a:r>
              <a:rPr lang="en-US" altLang="zh-TW" sz="2400" i="1" baseline="40000" dirty="0">
                <a:sym typeface="Symbol" pitchFamily="18" charset="2"/>
              </a:rPr>
              <a:t>T</a:t>
            </a:r>
            <a:r>
              <a:rPr lang="en-US" altLang="zh-TW" sz="2400" dirty="0">
                <a:sym typeface="Symbol" pitchFamily="18" charset="2"/>
              </a:rPr>
              <a:t> = [ </a:t>
            </a:r>
            <a:r>
              <a:rPr lang="en-US" altLang="zh-TW" sz="2400" baseline="-25000" dirty="0">
                <a:sym typeface="Symbol" pitchFamily="18" charset="2"/>
              </a:rPr>
              <a:t>1</a:t>
            </a:r>
            <a:r>
              <a:rPr lang="en-US" altLang="zh-TW" sz="2400" b="1" dirty="0"/>
              <a:t>u</a:t>
            </a:r>
            <a:r>
              <a:rPr lang="en-US" altLang="zh-TW" sz="2400" baseline="-25000" dirty="0">
                <a:sym typeface="Symbol" pitchFamily="18" charset="2"/>
              </a:rPr>
              <a:t>1</a:t>
            </a:r>
            <a:r>
              <a:rPr lang="en-US" altLang="zh-TW" sz="2400" dirty="0">
                <a:sym typeface="Symbol" pitchFamily="18" charset="2"/>
              </a:rPr>
              <a:t>  </a:t>
            </a:r>
            <a:r>
              <a:rPr lang="en-US" altLang="zh-TW" sz="2400" baseline="-25000" dirty="0">
                <a:sym typeface="Symbol" pitchFamily="18" charset="2"/>
              </a:rPr>
              <a:t>2</a:t>
            </a:r>
            <a:r>
              <a:rPr lang="en-US" altLang="zh-TW" sz="2400" b="1" dirty="0"/>
              <a:t>u</a:t>
            </a:r>
            <a:r>
              <a:rPr lang="en-US" altLang="zh-TW" sz="2400" baseline="-25000" dirty="0">
                <a:sym typeface="Symbol" pitchFamily="18" charset="2"/>
              </a:rPr>
              <a:t>2</a:t>
            </a:r>
            <a:r>
              <a:rPr lang="en-US" altLang="zh-TW" sz="2400" dirty="0">
                <a:sym typeface="Symbol" pitchFamily="18" charset="2"/>
              </a:rPr>
              <a:t>  </a:t>
            </a:r>
            <a:r>
              <a:rPr lang="en-US" altLang="zh-TW" sz="2400" dirty="0">
                <a:sym typeface="MT Extra" pitchFamily="18" charset="2"/>
              </a:rPr>
              <a:t></a:t>
            </a:r>
            <a:r>
              <a:rPr lang="en-US" altLang="zh-TW" sz="2400" dirty="0">
                <a:sym typeface="Symbol" pitchFamily="18" charset="2"/>
              </a:rPr>
              <a:t>  </a:t>
            </a:r>
            <a:r>
              <a:rPr lang="en-US" altLang="zh-TW" sz="2400" i="1" baseline="-25000" dirty="0">
                <a:sym typeface="Symbol" pitchFamily="18" charset="2"/>
              </a:rPr>
              <a:t>n</a:t>
            </a:r>
            <a:r>
              <a:rPr lang="en-US" altLang="zh-TW" sz="2400" b="1" dirty="0"/>
              <a:t>u</a:t>
            </a:r>
            <a:r>
              <a:rPr lang="en-US" altLang="zh-TW" sz="2400" i="1" baseline="-25000" dirty="0">
                <a:sym typeface="Symbol" pitchFamily="18" charset="2"/>
              </a:rPr>
              <a:t>n</a:t>
            </a:r>
            <a:r>
              <a:rPr lang="en-US" altLang="zh-TW" sz="2400" dirty="0">
                <a:sym typeface="Symbol" pitchFamily="18" charset="2"/>
              </a:rPr>
              <a:t> ]</a:t>
            </a:r>
            <a:r>
              <a:rPr lang="en-US" altLang="zh-TW" sz="2400" i="1" dirty="0"/>
              <a:t>P</a:t>
            </a:r>
            <a:r>
              <a:rPr lang="en-US" altLang="zh-TW" sz="2400" i="1" baseline="40000" dirty="0">
                <a:sym typeface="Symbol" pitchFamily="18" charset="2"/>
              </a:rPr>
              <a:t>T</a:t>
            </a:r>
            <a:endParaRPr lang="en-US" altLang="zh-TW" sz="2400" dirty="0">
              <a:sym typeface="Symbol" pitchFamily="18" charset="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189463" y="2086665"/>
            <a:ext cx="71689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/>
              <a:t>Let </a:t>
            </a:r>
            <a:r>
              <a:rPr lang="en-US" altLang="zh-TW" sz="2400" i="1" dirty="0"/>
              <a:t>P</a:t>
            </a:r>
            <a:r>
              <a:rPr lang="en-US" altLang="zh-TW" sz="2400" dirty="0"/>
              <a:t> = </a:t>
            </a:r>
            <a:r>
              <a:rPr lang="en-US" altLang="zh-TW" sz="2400" dirty="0">
                <a:sym typeface="Symbol" pitchFamily="18" charset="2"/>
              </a:rPr>
              <a:t>[ </a:t>
            </a:r>
            <a:r>
              <a:rPr lang="en-US" altLang="zh-TW" sz="2400" b="1" dirty="0"/>
              <a:t>u</a:t>
            </a:r>
            <a:r>
              <a:rPr lang="en-US" altLang="zh-TW" sz="2400" baseline="-25000" dirty="0">
                <a:sym typeface="Symbol" pitchFamily="18" charset="2"/>
              </a:rPr>
              <a:t>1</a:t>
            </a:r>
            <a:r>
              <a:rPr lang="en-US" altLang="zh-TW" sz="2400" dirty="0">
                <a:sym typeface="Symbol" pitchFamily="18" charset="2"/>
              </a:rPr>
              <a:t>  </a:t>
            </a:r>
            <a:r>
              <a:rPr lang="en-US" altLang="zh-TW" sz="2400" b="1" dirty="0"/>
              <a:t>u</a:t>
            </a:r>
            <a:r>
              <a:rPr lang="en-US" altLang="zh-TW" sz="2400" baseline="-25000" dirty="0">
                <a:sym typeface="Symbol" pitchFamily="18" charset="2"/>
              </a:rPr>
              <a:t>2</a:t>
            </a:r>
            <a:r>
              <a:rPr lang="en-US" altLang="zh-TW" sz="2400" dirty="0">
                <a:sym typeface="Symbol" pitchFamily="18" charset="2"/>
              </a:rPr>
              <a:t>  </a:t>
            </a:r>
            <a:r>
              <a:rPr lang="en-US" altLang="zh-TW" sz="2400" dirty="0">
                <a:sym typeface="MT Extra" pitchFamily="18" charset="2"/>
              </a:rPr>
              <a:t></a:t>
            </a:r>
            <a:r>
              <a:rPr lang="en-US" altLang="zh-TW" sz="2400" dirty="0">
                <a:sym typeface="Symbol" pitchFamily="18" charset="2"/>
              </a:rPr>
              <a:t>  </a:t>
            </a:r>
            <a:r>
              <a:rPr lang="en-US" altLang="zh-TW" sz="2400" b="1" dirty="0"/>
              <a:t>u</a:t>
            </a:r>
            <a:r>
              <a:rPr lang="en-US" altLang="zh-TW" sz="2400" i="1" baseline="-25000" dirty="0">
                <a:sym typeface="Symbol" pitchFamily="18" charset="2"/>
              </a:rPr>
              <a:t>n</a:t>
            </a:r>
            <a:r>
              <a:rPr lang="en-US" altLang="zh-TW" sz="2400" dirty="0">
                <a:sym typeface="Symbol" pitchFamily="18" charset="2"/>
              </a:rPr>
              <a:t> ] and </a:t>
            </a:r>
            <a:r>
              <a:rPr lang="en-US" altLang="zh-TW" sz="2400" i="1" dirty="0"/>
              <a:t>D</a:t>
            </a:r>
            <a:r>
              <a:rPr lang="en-US" altLang="zh-TW" sz="2400" dirty="0"/>
              <a:t> = </a:t>
            </a:r>
            <a:r>
              <a:rPr lang="en-US" altLang="zh-TW" sz="2400" dirty="0" err="1"/>
              <a:t>diag</a:t>
            </a:r>
            <a:r>
              <a:rPr lang="en-US" altLang="zh-TW" sz="2400" dirty="0">
                <a:sym typeface="Symbol" pitchFamily="18" charset="2"/>
              </a:rPr>
              <a:t>[ </a:t>
            </a:r>
            <a:r>
              <a:rPr lang="en-US" altLang="zh-TW" sz="2400" baseline="-25000" dirty="0">
                <a:sym typeface="Symbol" pitchFamily="18" charset="2"/>
              </a:rPr>
              <a:t>1</a:t>
            </a:r>
            <a:r>
              <a:rPr lang="en-US" altLang="zh-TW" sz="2400" dirty="0">
                <a:sym typeface="Symbol" pitchFamily="18" charset="2"/>
              </a:rPr>
              <a:t>  </a:t>
            </a:r>
            <a:r>
              <a:rPr lang="en-US" altLang="zh-TW" sz="2400" baseline="-25000" dirty="0">
                <a:sym typeface="Symbol" pitchFamily="18" charset="2"/>
              </a:rPr>
              <a:t>2</a:t>
            </a:r>
            <a:r>
              <a:rPr lang="en-US" altLang="zh-TW" sz="2400" dirty="0">
                <a:sym typeface="Symbol" pitchFamily="18" charset="2"/>
              </a:rPr>
              <a:t>  </a:t>
            </a:r>
            <a:r>
              <a:rPr lang="en-US" altLang="zh-TW" sz="2400" dirty="0">
                <a:sym typeface="MT Extra" pitchFamily="18" charset="2"/>
              </a:rPr>
              <a:t></a:t>
            </a:r>
            <a:r>
              <a:rPr lang="en-US" altLang="zh-TW" sz="2400" dirty="0">
                <a:sym typeface="Symbol" pitchFamily="18" charset="2"/>
              </a:rPr>
              <a:t>  </a:t>
            </a:r>
            <a:r>
              <a:rPr lang="en-US" altLang="zh-TW" sz="2400" i="1" baseline="-25000" dirty="0">
                <a:sym typeface="Symbol" pitchFamily="18" charset="2"/>
              </a:rPr>
              <a:t>n</a:t>
            </a:r>
            <a:r>
              <a:rPr lang="en-US" altLang="zh-TW" sz="2400" dirty="0">
                <a:sym typeface="Symbol" pitchFamily="18" charset="2"/>
              </a:rPr>
              <a:t> ].</a:t>
            </a:r>
            <a:endParaRPr lang="en-US" altLang="zh-TW" sz="24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2881400" y="1625000"/>
            <a:ext cx="2568113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Orthonormal basis</a:t>
            </a:r>
            <a:endParaRPr lang="zh-TW" altLang="en-US" sz="2400" dirty="0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081" y="4102994"/>
            <a:ext cx="7890767" cy="196267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805081" y="6077242"/>
                <a:ext cx="348454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sz="2400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TW" sz="2400" i="1"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sz="2400" i="1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TW" sz="2400" i="1"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TW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sz="2400" i="1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TW" sz="2400" i="1"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081" y="6077242"/>
                <a:ext cx="3484544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524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/>
              <p:cNvSpPr txBox="1"/>
              <p:nvPr/>
            </p:nvSpPr>
            <p:spPr>
              <a:xfrm>
                <a:off x="4959594" y="5347340"/>
                <a:ext cx="506437" cy="461665"/>
              </a:xfrm>
              <a:prstGeom prst="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1" name="文字方塊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9594" y="5347340"/>
                <a:ext cx="506437" cy="46166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/>
              <p:cNvSpPr txBox="1"/>
              <p:nvPr/>
            </p:nvSpPr>
            <p:spPr>
              <a:xfrm>
                <a:off x="6216894" y="5347340"/>
                <a:ext cx="506437" cy="461665"/>
              </a:xfrm>
              <a:prstGeom prst="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2" name="文字方塊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6894" y="5347340"/>
                <a:ext cx="506437" cy="46166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/>
              <p:cNvSpPr txBox="1"/>
              <p:nvPr/>
            </p:nvSpPr>
            <p:spPr>
              <a:xfrm>
                <a:off x="7979019" y="5360167"/>
                <a:ext cx="506437" cy="461665"/>
              </a:xfrm>
              <a:prstGeom prst="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9019" y="5360167"/>
                <a:ext cx="506437" cy="46166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/>
              <p:cNvSpPr txBox="1"/>
              <p:nvPr/>
            </p:nvSpPr>
            <p:spPr>
              <a:xfrm>
                <a:off x="4516062" y="6077242"/>
                <a:ext cx="2106474" cy="369332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zh-TW" altLang="en-US" sz="2400" dirty="0" smtClean="0"/>
                  <a:t> </a:t>
                </a:r>
                <a:r>
                  <a:rPr lang="en-US" altLang="zh-TW" sz="2400" dirty="0" smtClean="0"/>
                  <a:t>are symmetric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6062" y="6077242"/>
                <a:ext cx="2106474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5202" t="-25806" r="-7803" b="-4516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矩形 2"/>
          <p:cNvSpPr/>
          <p:nvPr/>
        </p:nvSpPr>
        <p:spPr>
          <a:xfrm>
            <a:off x="417774" y="2090530"/>
            <a:ext cx="13746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i="1" dirty="0"/>
              <a:t> A</a:t>
            </a:r>
            <a:r>
              <a:rPr lang="en-US" altLang="zh-TW" sz="2400" dirty="0"/>
              <a:t> = </a:t>
            </a:r>
            <a:r>
              <a:rPr lang="en-US" altLang="zh-TW" sz="2400" i="1" dirty="0"/>
              <a:t>PDP</a:t>
            </a:r>
            <a:r>
              <a:rPr lang="en-US" altLang="zh-TW" sz="2400" i="1" baseline="40000" dirty="0">
                <a:sym typeface="Symbol" pitchFamily="18" charset="2"/>
              </a:rPr>
              <a:t>T </a:t>
            </a:r>
            <a:endParaRPr lang="zh-TW" altLang="en-US" sz="2400" dirty="0"/>
          </a:p>
        </p:txBody>
      </p:sp>
      <p:sp>
        <p:nvSpPr>
          <p:cNvPr id="4" name="矩形 3"/>
          <p:cNvSpPr/>
          <p:nvPr/>
        </p:nvSpPr>
        <p:spPr>
          <a:xfrm>
            <a:off x="762619" y="2761831"/>
            <a:ext cx="3471400" cy="502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TW" sz="2400" dirty="0"/>
              <a:t>= </a:t>
            </a:r>
            <a:r>
              <a:rPr lang="en-US" altLang="zh-TW" sz="2400" i="1" dirty="0"/>
              <a:t>P</a:t>
            </a:r>
            <a:r>
              <a:rPr lang="en-US" altLang="zh-TW" sz="2400" dirty="0">
                <a:sym typeface="Symbol" pitchFamily="18" charset="2"/>
              </a:rPr>
              <a:t>[ </a:t>
            </a:r>
            <a:r>
              <a:rPr lang="en-US" altLang="zh-TW" sz="2400" baseline="-25000" dirty="0">
                <a:sym typeface="Symbol" pitchFamily="18" charset="2"/>
              </a:rPr>
              <a:t>1</a:t>
            </a:r>
            <a:r>
              <a:rPr lang="en-US" altLang="zh-TW" sz="2400" b="1" dirty="0"/>
              <a:t>e</a:t>
            </a:r>
            <a:r>
              <a:rPr lang="en-US" altLang="zh-TW" sz="2400" baseline="-25000" dirty="0">
                <a:sym typeface="Symbol" pitchFamily="18" charset="2"/>
              </a:rPr>
              <a:t>1</a:t>
            </a:r>
            <a:r>
              <a:rPr lang="en-US" altLang="zh-TW" sz="2400" dirty="0">
                <a:sym typeface="Symbol" pitchFamily="18" charset="2"/>
              </a:rPr>
              <a:t>  </a:t>
            </a:r>
            <a:r>
              <a:rPr lang="en-US" altLang="zh-TW" sz="2400" baseline="-25000" dirty="0">
                <a:sym typeface="Symbol" pitchFamily="18" charset="2"/>
              </a:rPr>
              <a:t>2</a:t>
            </a:r>
            <a:r>
              <a:rPr lang="en-US" altLang="zh-TW" sz="2400" b="1" dirty="0"/>
              <a:t>e</a:t>
            </a:r>
            <a:r>
              <a:rPr lang="en-US" altLang="zh-TW" sz="2400" baseline="-25000" dirty="0">
                <a:sym typeface="Symbol" pitchFamily="18" charset="2"/>
              </a:rPr>
              <a:t>2</a:t>
            </a:r>
            <a:r>
              <a:rPr lang="en-US" altLang="zh-TW" sz="2400" dirty="0">
                <a:sym typeface="Symbol" pitchFamily="18" charset="2"/>
              </a:rPr>
              <a:t>  </a:t>
            </a:r>
            <a:r>
              <a:rPr lang="en-US" altLang="zh-TW" sz="2400" dirty="0">
                <a:sym typeface="MT Extra" pitchFamily="18" charset="2"/>
              </a:rPr>
              <a:t></a:t>
            </a:r>
            <a:r>
              <a:rPr lang="en-US" altLang="zh-TW" sz="2400" dirty="0">
                <a:sym typeface="Symbol" pitchFamily="18" charset="2"/>
              </a:rPr>
              <a:t>  </a:t>
            </a:r>
            <a:r>
              <a:rPr lang="en-US" altLang="zh-TW" sz="2400" i="1" baseline="-25000" dirty="0" err="1">
                <a:sym typeface="Symbol" pitchFamily="18" charset="2"/>
              </a:rPr>
              <a:t>n</a:t>
            </a:r>
            <a:r>
              <a:rPr lang="en-US" altLang="zh-TW" sz="2400" b="1" dirty="0" err="1"/>
              <a:t>e</a:t>
            </a:r>
            <a:r>
              <a:rPr lang="en-US" altLang="zh-TW" sz="2400" i="1" baseline="-25000" dirty="0" err="1">
                <a:sym typeface="Symbol" pitchFamily="18" charset="2"/>
              </a:rPr>
              <a:t>n</a:t>
            </a:r>
            <a:r>
              <a:rPr lang="en-US" altLang="zh-TW" sz="2400" dirty="0">
                <a:sym typeface="Symbol" pitchFamily="18" charset="2"/>
              </a:rPr>
              <a:t> ]</a:t>
            </a:r>
            <a:r>
              <a:rPr lang="en-US" altLang="zh-TW" sz="2400" i="1" dirty="0"/>
              <a:t>P</a:t>
            </a:r>
            <a:r>
              <a:rPr lang="en-US" altLang="zh-TW" sz="2400" i="1" baseline="40000" dirty="0">
                <a:sym typeface="Symbol" pitchFamily="18" charset="2"/>
              </a:rPr>
              <a:t>T</a:t>
            </a:r>
          </a:p>
        </p:txBody>
      </p:sp>
      <p:sp>
        <p:nvSpPr>
          <p:cNvPr id="15" name="矩形 14"/>
          <p:cNvSpPr/>
          <p:nvPr/>
        </p:nvSpPr>
        <p:spPr>
          <a:xfrm>
            <a:off x="4516062" y="3478386"/>
            <a:ext cx="3303631" cy="5026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4414462" y="4722731"/>
            <a:ext cx="4281386" cy="5026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610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 animBg="1"/>
      <p:bldP spid="10" grpId="0"/>
      <p:bldP spid="11" grpId="0" animBg="1"/>
      <p:bldP spid="12" grpId="0" animBg="1"/>
      <p:bldP spid="13" grpId="0" animBg="1"/>
      <p:bldP spid="14" grpId="0" animBg="1"/>
      <p:bldP spid="3" grpId="0"/>
      <p:bldP spid="4" grpId="0"/>
      <p:bldP spid="15" grpId="0" animBg="1"/>
      <p:bldP spid="1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Spectral Decomposition</a:t>
            </a:r>
            <a:endParaRPr lang="zh-TW" alt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90656" y="1775916"/>
            <a:ext cx="1826526" cy="574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TW" sz="2800" i="1" dirty="0" smtClean="0"/>
              <a:t>    A</a:t>
            </a:r>
            <a:r>
              <a:rPr lang="en-US" altLang="zh-TW" sz="2800" dirty="0" smtClean="0"/>
              <a:t> </a:t>
            </a:r>
            <a:r>
              <a:rPr lang="en-US" altLang="zh-TW" sz="2800" dirty="0"/>
              <a:t>= </a:t>
            </a:r>
            <a:r>
              <a:rPr lang="en-US" altLang="zh-TW" sz="2800" i="1" dirty="0"/>
              <a:t>PDP</a:t>
            </a:r>
            <a:r>
              <a:rPr lang="en-US" altLang="zh-TW" sz="2800" i="1" baseline="40000" dirty="0">
                <a:sym typeface="Symbol" pitchFamily="18" charset="2"/>
              </a:rPr>
              <a:t>T </a:t>
            </a:r>
            <a:endParaRPr lang="en-US" altLang="zh-TW" sz="2800" i="1" baseline="40000" dirty="0" smtClean="0">
              <a:sym typeface="Symbol" pitchFamily="18" charset="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217182" y="1832533"/>
            <a:ext cx="66011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/>
              <a:t>Let </a:t>
            </a:r>
            <a:r>
              <a:rPr lang="en-US" altLang="zh-TW" sz="2400" i="1" dirty="0"/>
              <a:t>P</a:t>
            </a:r>
            <a:r>
              <a:rPr lang="en-US" altLang="zh-TW" sz="2400" dirty="0"/>
              <a:t> = </a:t>
            </a:r>
            <a:r>
              <a:rPr lang="en-US" altLang="zh-TW" sz="2400" dirty="0">
                <a:sym typeface="Symbol" pitchFamily="18" charset="2"/>
              </a:rPr>
              <a:t>[ </a:t>
            </a:r>
            <a:r>
              <a:rPr lang="en-US" altLang="zh-TW" sz="2400" b="1" dirty="0"/>
              <a:t>u</a:t>
            </a:r>
            <a:r>
              <a:rPr lang="en-US" altLang="zh-TW" sz="2400" baseline="-25000" dirty="0">
                <a:sym typeface="Symbol" pitchFamily="18" charset="2"/>
              </a:rPr>
              <a:t>1</a:t>
            </a:r>
            <a:r>
              <a:rPr lang="en-US" altLang="zh-TW" sz="2400" dirty="0">
                <a:sym typeface="Symbol" pitchFamily="18" charset="2"/>
              </a:rPr>
              <a:t>  </a:t>
            </a:r>
            <a:r>
              <a:rPr lang="en-US" altLang="zh-TW" sz="2400" b="1" dirty="0"/>
              <a:t>u</a:t>
            </a:r>
            <a:r>
              <a:rPr lang="en-US" altLang="zh-TW" sz="2400" baseline="-25000" dirty="0">
                <a:sym typeface="Symbol" pitchFamily="18" charset="2"/>
              </a:rPr>
              <a:t>2</a:t>
            </a:r>
            <a:r>
              <a:rPr lang="en-US" altLang="zh-TW" sz="2400" dirty="0">
                <a:sym typeface="Symbol" pitchFamily="18" charset="2"/>
              </a:rPr>
              <a:t>  </a:t>
            </a:r>
            <a:r>
              <a:rPr lang="en-US" altLang="zh-TW" sz="2400" dirty="0">
                <a:sym typeface="MT Extra" pitchFamily="18" charset="2"/>
              </a:rPr>
              <a:t></a:t>
            </a:r>
            <a:r>
              <a:rPr lang="en-US" altLang="zh-TW" sz="2400" dirty="0">
                <a:sym typeface="Symbol" pitchFamily="18" charset="2"/>
              </a:rPr>
              <a:t>  </a:t>
            </a:r>
            <a:r>
              <a:rPr lang="en-US" altLang="zh-TW" sz="2400" b="1" dirty="0"/>
              <a:t>u</a:t>
            </a:r>
            <a:r>
              <a:rPr lang="en-US" altLang="zh-TW" sz="2400" i="1" baseline="-25000" dirty="0">
                <a:sym typeface="Symbol" pitchFamily="18" charset="2"/>
              </a:rPr>
              <a:t>n</a:t>
            </a:r>
            <a:r>
              <a:rPr lang="en-US" altLang="zh-TW" sz="2400" dirty="0">
                <a:sym typeface="Symbol" pitchFamily="18" charset="2"/>
              </a:rPr>
              <a:t> ] and </a:t>
            </a:r>
            <a:r>
              <a:rPr lang="en-US" altLang="zh-TW" sz="2400" i="1" dirty="0"/>
              <a:t>D</a:t>
            </a:r>
            <a:r>
              <a:rPr lang="en-US" altLang="zh-TW" sz="2400" dirty="0"/>
              <a:t> = </a:t>
            </a:r>
            <a:r>
              <a:rPr lang="en-US" altLang="zh-TW" sz="2400" dirty="0" err="1"/>
              <a:t>diag</a:t>
            </a:r>
            <a:r>
              <a:rPr lang="en-US" altLang="zh-TW" sz="2400" dirty="0">
                <a:sym typeface="Symbol" pitchFamily="18" charset="2"/>
              </a:rPr>
              <a:t>[ </a:t>
            </a:r>
            <a:r>
              <a:rPr lang="en-US" altLang="zh-TW" sz="2400" baseline="-25000" dirty="0">
                <a:sym typeface="Symbol" pitchFamily="18" charset="2"/>
              </a:rPr>
              <a:t>1</a:t>
            </a:r>
            <a:r>
              <a:rPr lang="en-US" altLang="zh-TW" sz="2400" dirty="0">
                <a:sym typeface="Symbol" pitchFamily="18" charset="2"/>
              </a:rPr>
              <a:t>  </a:t>
            </a:r>
            <a:r>
              <a:rPr lang="en-US" altLang="zh-TW" sz="2400" baseline="-25000" dirty="0">
                <a:sym typeface="Symbol" pitchFamily="18" charset="2"/>
              </a:rPr>
              <a:t>2</a:t>
            </a:r>
            <a:r>
              <a:rPr lang="en-US" altLang="zh-TW" sz="2400" dirty="0">
                <a:sym typeface="Symbol" pitchFamily="18" charset="2"/>
              </a:rPr>
              <a:t>  </a:t>
            </a:r>
            <a:r>
              <a:rPr lang="en-US" altLang="zh-TW" sz="2400" dirty="0">
                <a:sym typeface="MT Extra" pitchFamily="18" charset="2"/>
              </a:rPr>
              <a:t></a:t>
            </a:r>
            <a:r>
              <a:rPr lang="en-US" altLang="zh-TW" sz="2400" dirty="0">
                <a:sym typeface="Symbol" pitchFamily="18" charset="2"/>
              </a:rPr>
              <a:t>  </a:t>
            </a:r>
            <a:r>
              <a:rPr lang="en-US" altLang="zh-TW" sz="2400" i="1" baseline="-25000" dirty="0">
                <a:sym typeface="Symbol" pitchFamily="18" charset="2"/>
              </a:rPr>
              <a:t>n</a:t>
            </a:r>
            <a:r>
              <a:rPr lang="en-US" altLang="zh-TW" sz="2400" dirty="0">
                <a:sym typeface="Symbol" pitchFamily="18" charset="2"/>
              </a:rPr>
              <a:t> ].</a:t>
            </a:r>
            <a:endParaRPr lang="en-US" altLang="zh-TW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/>
              <p:cNvSpPr txBox="1"/>
              <p:nvPr/>
            </p:nvSpPr>
            <p:spPr>
              <a:xfrm>
                <a:off x="987421" y="2485751"/>
                <a:ext cx="407278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sz="2800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TW" sz="2800" i="1"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TW" sz="2800" i="1"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TW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sz="2800" i="1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TW" sz="2800" i="1"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7421" y="2485751"/>
                <a:ext cx="4072782" cy="43088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圖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5531" y="2915761"/>
            <a:ext cx="3686175" cy="552450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7421" y="3644059"/>
            <a:ext cx="2520505" cy="588445"/>
          </a:xfrm>
          <a:prstGeom prst="rect">
            <a:avLst/>
          </a:prstGeom>
        </p:spPr>
      </p:pic>
      <p:cxnSp>
        <p:nvCxnSpPr>
          <p:cNvPr id="12" name="直線接點 11"/>
          <p:cNvCxnSpPr/>
          <p:nvPr/>
        </p:nvCxnSpPr>
        <p:spPr>
          <a:xfrm>
            <a:off x="2247673" y="4169957"/>
            <a:ext cx="691543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圖片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07926" y="3628718"/>
            <a:ext cx="1885950" cy="619125"/>
          </a:xfrm>
          <a:prstGeom prst="rect">
            <a:avLst/>
          </a:prstGeom>
        </p:spPr>
      </p:pic>
      <p:pic>
        <p:nvPicPr>
          <p:cNvPr id="14" name="圖片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87421" y="4401431"/>
            <a:ext cx="2600325" cy="638175"/>
          </a:xfrm>
          <a:prstGeom prst="rect">
            <a:avLst/>
          </a:prstGeom>
        </p:spPr>
      </p:pic>
      <p:cxnSp>
        <p:nvCxnSpPr>
          <p:cNvPr id="15" name="直線接點 14"/>
          <p:cNvCxnSpPr/>
          <p:nvPr/>
        </p:nvCxnSpPr>
        <p:spPr>
          <a:xfrm>
            <a:off x="2287583" y="5023369"/>
            <a:ext cx="691543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圖片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15175" y="4490336"/>
            <a:ext cx="638175" cy="504825"/>
          </a:xfrm>
          <a:prstGeom prst="rect">
            <a:avLst/>
          </a:prstGeom>
        </p:spPr>
      </p:pic>
      <p:pic>
        <p:nvPicPr>
          <p:cNvPr id="17" name="圖片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36403" y="5121308"/>
            <a:ext cx="4924425" cy="695325"/>
          </a:xfrm>
          <a:prstGeom prst="rect">
            <a:avLst/>
          </a:prstGeom>
        </p:spPr>
      </p:pic>
      <p:pic>
        <p:nvPicPr>
          <p:cNvPr id="18" name="圖片 1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36403" y="5896835"/>
            <a:ext cx="5553075" cy="609600"/>
          </a:xfrm>
          <a:prstGeom prst="rect">
            <a:avLst/>
          </a:prstGeom>
        </p:spPr>
      </p:pic>
      <p:sp>
        <p:nvSpPr>
          <p:cNvPr id="19" name="文字方塊 18"/>
          <p:cNvSpPr txBox="1"/>
          <p:nvPr/>
        </p:nvSpPr>
        <p:spPr>
          <a:xfrm>
            <a:off x="2633354" y="1396715"/>
            <a:ext cx="2568113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Orthonormal basis</a:t>
            </a:r>
            <a:endParaRPr lang="zh-TW" altLang="en-US" sz="2400" dirty="0"/>
          </a:p>
        </p:txBody>
      </p:sp>
      <p:sp>
        <p:nvSpPr>
          <p:cNvPr id="20" name="矩形 19"/>
          <p:cNvSpPr/>
          <p:nvPr/>
        </p:nvSpPr>
        <p:spPr>
          <a:xfrm>
            <a:off x="4585129" y="3695991"/>
            <a:ext cx="808748" cy="5026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矩形 20"/>
          <p:cNvSpPr/>
          <p:nvPr/>
        </p:nvSpPr>
        <p:spPr>
          <a:xfrm>
            <a:off x="1626028" y="5224637"/>
            <a:ext cx="1353097" cy="5026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矩形 21"/>
          <p:cNvSpPr/>
          <p:nvPr/>
        </p:nvSpPr>
        <p:spPr>
          <a:xfrm>
            <a:off x="3059892" y="5282099"/>
            <a:ext cx="1626407" cy="5026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矩形 22"/>
          <p:cNvSpPr/>
          <p:nvPr/>
        </p:nvSpPr>
        <p:spPr>
          <a:xfrm>
            <a:off x="4704557" y="5282099"/>
            <a:ext cx="1626407" cy="5026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矩形 23"/>
          <p:cNvSpPr/>
          <p:nvPr/>
        </p:nvSpPr>
        <p:spPr>
          <a:xfrm>
            <a:off x="1719269" y="5919961"/>
            <a:ext cx="1340624" cy="5864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矩形 24"/>
          <p:cNvSpPr/>
          <p:nvPr/>
        </p:nvSpPr>
        <p:spPr>
          <a:xfrm>
            <a:off x="3110276" y="5894343"/>
            <a:ext cx="1728423" cy="5864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矩形 25"/>
          <p:cNvSpPr/>
          <p:nvPr/>
        </p:nvSpPr>
        <p:spPr>
          <a:xfrm>
            <a:off x="4811439" y="5931712"/>
            <a:ext cx="1049390" cy="5864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矩形 26"/>
          <p:cNvSpPr/>
          <p:nvPr/>
        </p:nvSpPr>
        <p:spPr>
          <a:xfrm>
            <a:off x="5885539" y="5987277"/>
            <a:ext cx="1049390" cy="5864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7218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Spectral Decomposition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Example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1668780" y="2380130"/>
                <a:ext cx="1998560" cy="615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8780" y="2380130"/>
                <a:ext cx="1998560" cy="61581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字方塊 5"/>
          <p:cNvSpPr txBox="1"/>
          <p:nvPr/>
        </p:nvSpPr>
        <p:spPr>
          <a:xfrm>
            <a:off x="3930650" y="2470775"/>
            <a:ext cx="4584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Find spectrum decomposition.</a:t>
            </a:r>
            <a:endParaRPr lang="zh-TW" altLang="en-US" sz="2400" dirty="0"/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382060" y="3475051"/>
            <a:ext cx="40100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 smtClean="0"/>
              <a:t>Eigenvalues </a:t>
            </a:r>
            <a:r>
              <a:rPr lang="en-US" altLang="zh-TW" sz="2400" dirty="0">
                <a:sym typeface="Symbol" pitchFamily="18" charset="2"/>
              </a:rPr>
              <a:t></a:t>
            </a:r>
            <a:r>
              <a:rPr lang="en-US" altLang="zh-TW" sz="2400" baseline="-25000" dirty="0">
                <a:sym typeface="Symbol" pitchFamily="18" charset="2"/>
              </a:rPr>
              <a:t>1</a:t>
            </a:r>
            <a:r>
              <a:rPr lang="en-US" altLang="zh-TW" sz="2400" dirty="0">
                <a:sym typeface="Symbol" pitchFamily="18" charset="2"/>
              </a:rPr>
              <a:t> = </a:t>
            </a:r>
            <a:r>
              <a:rPr lang="en-US" altLang="zh-TW" sz="2400" dirty="0"/>
              <a:t>5 and </a:t>
            </a:r>
            <a:r>
              <a:rPr lang="en-US" altLang="zh-TW" sz="2400" dirty="0">
                <a:sym typeface="Symbol" pitchFamily="18" charset="2"/>
              </a:rPr>
              <a:t></a:t>
            </a:r>
            <a:r>
              <a:rPr lang="en-US" altLang="zh-TW" sz="2400" baseline="-25000" dirty="0">
                <a:sym typeface="Symbol" pitchFamily="18" charset="2"/>
              </a:rPr>
              <a:t>2</a:t>
            </a:r>
            <a:r>
              <a:rPr lang="en-US" altLang="zh-TW" sz="2400" dirty="0">
                <a:sym typeface="Symbol" pitchFamily="18" charset="2"/>
              </a:rPr>
              <a:t> = </a:t>
            </a:r>
            <a:r>
              <a:rPr lang="en-US" altLang="zh-TW" sz="2400" dirty="0"/>
              <a:t>5.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矩形 11"/>
              <p:cNvSpPr/>
              <p:nvPr/>
            </p:nvSpPr>
            <p:spPr>
              <a:xfrm>
                <a:off x="382060" y="4253582"/>
                <a:ext cx="4572000" cy="169193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altLang="zh-TW" sz="2400" dirty="0" smtClean="0">
                    <a:sym typeface="Symbol" pitchFamily="18" charset="2"/>
                  </a:rPr>
                  <a:t>An orthonormal basis consisting of eigenvectors of </a:t>
                </a:r>
                <a:r>
                  <a:rPr lang="en-US" altLang="zh-TW" sz="2400" i="1" dirty="0">
                    <a:sym typeface="Symbol" pitchFamily="18" charset="2"/>
                  </a:rPr>
                  <a:t>A</a:t>
                </a:r>
                <a:r>
                  <a:rPr lang="en-US" altLang="zh-TW" sz="2400" dirty="0">
                    <a:sym typeface="Symbol" pitchFamily="18" charset="2"/>
                  </a:rPr>
                  <a:t> </a:t>
                </a:r>
                <a:r>
                  <a:rPr lang="en-US" altLang="zh-TW" sz="2400" dirty="0" smtClean="0">
                    <a:sym typeface="Symbol" pitchFamily="18" charset="2"/>
                  </a:rPr>
                  <a:t>is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  <a:sym typeface="Symbol" pitchFamily="18" charset="2"/>
                        </a:rPr>
                        <m:t>𝐵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  <a:sym typeface="Symbol" pitchFamily="18" charset="2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  <a:sym typeface="Symbol" pitchFamily="18" charset="2"/>
                            </a:rPr>
                          </m:ctrlPr>
                        </m:d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  <a:sym typeface="Symbol" pitchFamily="18" charset="2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zh-TW" sz="2400" b="0" i="1" smtClean="0">
                                      <a:latin typeface="Cambria Math" panose="02040503050406030204" pitchFamily="18" charset="0"/>
                                      <a:sym typeface="Symbol" pitchFamily="18" charset="2"/>
                                    </a:rPr>
                                  </m:ctrlPr>
                                </m:mPr>
                                <m:mr>
                                  <m:e>
                                    <m:f>
                                      <m:fPr>
                                        <m:type m:val="lin"/>
                                        <m:ctrlPr>
                                          <a:rPr lang="en-US" altLang="zh-TW" sz="2400" b="0" i="1" smtClean="0">
                                            <a:latin typeface="Cambria Math" panose="02040503050406030204" pitchFamily="18" charset="0"/>
                                            <a:sym typeface="Symbol" pitchFamily="18" charset="2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altLang="zh-TW" sz="2400" b="0" i="1" smtClean="0">
                                            <a:latin typeface="Cambria Math" panose="02040503050406030204" pitchFamily="18" charset="0"/>
                                            <a:sym typeface="Symbol" pitchFamily="18" charset="2"/>
                                          </a:rPr>
                                          <m:t>−2</m:t>
                                        </m:r>
                                      </m:num>
                                      <m:den>
                                        <m:rad>
                                          <m:radPr>
                                            <m:degHide m:val="on"/>
                                            <m:ctrlP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  <a:sym typeface="Symbol" pitchFamily="18" charset="2"/>
                                              </a:rPr>
                                            </m:ctrlPr>
                                          </m:radPr>
                                          <m:deg/>
                                          <m:e>
                                            <m:r>
                                              <a:rPr lang="en-US" altLang="zh-TW" sz="2400" b="0" i="1" smtClean="0">
                                                <a:latin typeface="Cambria Math" panose="02040503050406030204" pitchFamily="18" charset="0"/>
                                                <a:sym typeface="Symbol" pitchFamily="18" charset="2"/>
                                              </a:rPr>
                                              <m:t>5</m:t>
                                            </m:r>
                                          </m:e>
                                        </m:rad>
                                      </m:den>
                                    </m:f>
                                  </m:e>
                                </m:mr>
                                <m:mr>
                                  <m:e>
                                    <m:f>
                                      <m:fPr>
                                        <m:type m:val="lin"/>
                                        <m:ctrlPr>
                                          <a:rPr lang="en-US" altLang="zh-TW" sz="2400" i="1">
                                            <a:latin typeface="Cambria Math" panose="02040503050406030204" pitchFamily="18" charset="0"/>
                                            <a:sym typeface="Symbol" pitchFamily="18" charset="2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altLang="zh-TW" sz="2400" b="0" i="1" smtClean="0">
                                            <a:latin typeface="Cambria Math" panose="02040503050406030204" pitchFamily="18" charset="0"/>
                                            <a:sym typeface="Symbol" pitchFamily="18" charset="2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ad>
                                          <m:radPr>
                                            <m:degHide m:val="on"/>
                                            <m:ctrlP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sym typeface="Symbol" pitchFamily="18" charset="2"/>
                                              </a:rPr>
                                            </m:ctrlPr>
                                          </m:radPr>
                                          <m:deg/>
                                          <m:e>
                                            <m: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sym typeface="Symbol" pitchFamily="18" charset="2"/>
                                              </a:rPr>
                                              <m:t>5</m:t>
                                            </m:r>
                                          </m:e>
                                        </m:rad>
                                      </m:den>
                                    </m:f>
                                  </m:e>
                                </m:mr>
                              </m:m>
                            </m:e>
                          </m:d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  <a:sym typeface="Symbol" pitchFamily="18" charset="2"/>
                            </a:rPr>
                            <m:t>,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  <a:sym typeface="Symbol" pitchFamily="18" charset="2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  <a:sym typeface="Symbol" pitchFamily="18" charset="2"/>
                                    </a:rPr>
                                  </m:ctrlPr>
                                </m:mPr>
                                <m:mr>
                                  <m:e>
                                    <m:f>
                                      <m:fPr>
                                        <m:type m:val="lin"/>
                                        <m:ctrlPr>
                                          <a:rPr lang="en-US" altLang="zh-TW" sz="2400" i="1">
                                            <a:latin typeface="Cambria Math" panose="02040503050406030204" pitchFamily="18" charset="0"/>
                                            <a:sym typeface="Symbol" pitchFamily="18" charset="2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altLang="zh-TW" sz="2400" b="0" i="1" smtClean="0">
                                            <a:latin typeface="Cambria Math" panose="02040503050406030204" pitchFamily="18" charset="0"/>
                                            <a:sym typeface="Symbol" pitchFamily="18" charset="2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ad>
                                          <m:radPr>
                                            <m:degHide m:val="on"/>
                                            <m:ctrlP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sym typeface="Symbol" pitchFamily="18" charset="2"/>
                                              </a:rPr>
                                            </m:ctrlPr>
                                          </m:radPr>
                                          <m:deg/>
                                          <m:e>
                                            <m: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sym typeface="Symbol" pitchFamily="18" charset="2"/>
                                              </a:rPr>
                                              <m:t>5</m:t>
                                            </m:r>
                                          </m:e>
                                        </m:rad>
                                      </m:den>
                                    </m:f>
                                  </m:e>
                                </m:mr>
                                <m:mr>
                                  <m:e>
                                    <m:f>
                                      <m:fPr>
                                        <m:type m:val="lin"/>
                                        <m:ctrlPr>
                                          <a:rPr lang="en-US" altLang="zh-TW" sz="2400" i="1">
                                            <a:latin typeface="Cambria Math" panose="02040503050406030204" pitchFamily="18" charset="0"/>
                                            <a:sym typeface="Symbol" pitchFamily="18" charset="2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altLang="zh-TW" sz="2400" b="0" i="1" smtClean="0">
                                            <a:latin typeface="Cambria Math" panose="02040503050406030204" pitchFamily="18" charset="0"/>
                                            <a:sym typeface="Symbol" pitchFamily="18" charset="2"/>
                                          </a:rPr>
                                          <m:t>2</m:t>
                                        </m:r>
                                      </m:num>
                                      <m:den>
                                        <m:rad>
                                          <m:radPr>
                                            <m:degHide m:val="on"/>
                                            <m:ctrlP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sym typeface="Symbol" pitchFamily="18" charset="2"/>
                                              </a:rPr>
                                            </m:ctrlPr>
                                          </m:radPr>
                                          <m:deg/>
                                          <m:e>
                                            <m:r>
                                              <a:rPr lang="en-US" altLang="zh-TW" sz="2400" i="1">
                                                <a:latin typeface="Cambria Math" panose="02040503050406030204" pitchFamily="18" charset="0"/>
                                                <a:sym typeface="Symbol" pitchFamily="18" charset="2"/>
                                              </a:rPr>
                                              <m:t>5</m:t>
                                            </m:r>
                                          </m:e>
                                        </m:rad>
                                      </m:den>
                                    </m:f>
                                  </m:e>
                                </m:mr>
                              </m:m>
                            </m:e>
                          </m:d>
                        </m:e>
                      </m:d>
                    </m:oMath>
                  </m:oMathPara>
                </a14:m>
                <a:endParaRPr lang="en-US" altLang="zh-TW" sz="2400" dirty="0">
                  <a:sym typeface="Symbol" pitchFamily="18" charset="2"/>
                </a:endParaRPr>
              </a:p>
            </p:txBody>
          </p:sp>
        </mc:Choice>
        <mc:Fallback xmlns="">
          <p:sp>
            <p:nvSpPr>
              <p:cNvPr id="12" name="矩形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060" y="4253582"/>
                <a:ext cx="4572000" cy="1691938"/>
              </a:xfrm>
              <a:prstGeom prst="rect">
                <a:avLst/>
              </a:prstGeom>
              <a:blipFill rotWithShape="0">
                <a:blip r:embed="rId3"/>
                <a:stretch>
                  <a:fillRect l="-2133" t="-2888" r="-10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/>
              <p:cNvSpPr txBox="1"/>
              <p:nvPr/>
            </p:nvSpPr>
            <p:spPr>
              <a:xfrm>
                <a:off x="2294219" y="5944219"/>
                <a:ext cx="44743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4219" y="5944219"/>
                <a:ext cx="447430" cy="43088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/>
              <p:cNvSpPr txBox="1"/>
              <p:nvPr/>
            </p:nvSpPr>
            <p:spPr>
              <a:xfrm>
                <a:off x="3474948" y="5944218"/>
                <a:ext cx="45570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4948" y="5944218"/>
                <a:ext cx="455702" cy="43088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/>
              <p:cNvSpPr txBox="1"/>
              <p:nvPr/>
            </p:nvSpPr>
            <p:spPr>
              <a:xfrm>
                <a:off x="5353439" y="6212851"/>
                <a:ext cx="222266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sz="2400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sz="2400" i="1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5" name="文字方塊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3439" y="6212851"/>
                <a:ext cx="2222660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2740" r="-822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字方塊 15"/>
              <p:cNvSpPr txBox="1"/>
              <p:nvPr/>
            </p:nvSpPr>
            <p:spPr>
              <a:xfrm>
                <a:off x="5334030" y="2994325"/>
                <a:ext cx="3181320" cy="14407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Sup>
                        <m:sSub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−2</m:t>
                                    </m:r>
                                  </m:num>
                                  <m:den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−2</m:t>
                                    </m:r>
                                  </m:num>
                                  <m:den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6" name="文字方塊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30" y="2994325"/>
                <a:ext cx="3181320" cy="144071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字方塊 16"/>
              <p:cNvSpPr txBox="1"/>
              <p:nvPr/>
            </p:nvSpPr>
            <p:spPr>
              <a:xfrm>
                <a:off x="5315339" y="4504805"/>
                <a:ext cx="2737096" cy="14407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7" name="文字方塊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5339" y="4504805"/>
                <a:ext cx="2737096" cy="144071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矩形 3"/>
          <p:cNvSpPr/>
          <p:nvPr/>
        </p:nvSpPr>
        <p:spPr>
          <a:xfrm>
            <a:off x="6819900" y="2932440"/>
            <a:ext cx="1866900" cy="15723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矩形 17"/>
          <p:cNvSpPr/>
          <p:nvPr/>
        </p:nvSpPr>
        <p:spPr>
          <a:xfrm>
            <a:off x="6776948" y="4431772"/>
            <a:ext cx="1866900" cy="15723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2217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3" grpId="0"/>
      <p:bldP spid="14" grpId="0"/>
      <p:bldP spid="15" grpId="0"/>
      <p:bldP spid="16" grpId="0"/>
      <p:bldP spid="17" grpId="0"/>
      <p:bldP spid="4" grpId="0" animBg="1"/>
      <p:bldP spid="1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Any </a:t>
            </a:r>
            <a:r>
              <a:rPr lang="en-US" altLang="zh-TW" dirty="0"/>
              <a:t>symmetric matrix </a:t>
            </a:r>
            <a:endParaRPr lang="en-US" altLang="zh-TW" dirty="0" smtClean="0"/>
          </a:p>
          <a:p>
            <a:pPr lvl="1"/>
            <a:r>
              <a:rPr lang="en-US" altLang="zh-TW" sz="2800" dirty="0" smtClean="0"/>
              <a:t>has </a:t>
            </a:r>
            <a:r>
              <a:rPr lang="en-US" altLang="zh-TW" sz="2800" dirty="0"/>
              <a:t>only real </a:t>
            </a:r>
            <a:r>
              <a:rPr lang="en-US" altLang="zh-TW" sz="2800" dirty="0" smtClean="0"/>
              <a:t>eigenvalues </a:t>
            </a:r>
          </a:p>
          <a:p>
            <a:pPr lvl="1"/>
            <a:r>
              <a:rPr lang="en-US" altLang="zh-TW" sz="2800" dirty="0" smtClean="0"/>
              <a:t>has </a:t>
            </a:r>
            <a:r>
              <a:rPr lang="en-US" altLang="zh-TW" sz="2800" dirty="0"/>
              <a:t>orthogonal eigenvectors</a:t>
            </a:r>
            <a:r>
              <a:rPr lang="en-US" altLang="zh-TW" sz="2800" dirty="0" smtClean="0"/>
              <a:t>.</a:t>
            </a:r>
          </a:p>
          <a:p>
            <a:pPr lvl="1"/>
            <a:r>
              <a:rPr lang="en-US" altLang="zh-TW" sz="2800" dirty="0"/>
              <a:t>is always diagonalizable </a:t>
            </a:r>
          </a:p>
          <a:p>
            <a:pPr lvl="1"/>
            <a:endParaRPr lang="zh-TW" altLang="en-US" sz="2800" dirty="0"/>
          </a:p>
        </p:txBody>
      </p:sp>
      <p:grpSp>
        <p:nvGrpSpPr>
          <p:cNvPr id="5" name="群組 4"/>
          <p:cNvGrpSpPr/>
          <p:nvPr/>
        </p:nvGrpSpPr>
        <p:grpSpPr>
          <a:xfrm>
            <a:off x="805691" y="4310033"/>
            <a:ext cx="7532618" cy="1217364"/>
            <a:chOff x="606829" y="4232760"/>
            <a:chExt cx="7532618" cy="1217364"/>
          </a:xfrm>
        </p:grpSpPr>
        <p:sp>
          <p:nvSpPr>
            <p:cNvPr id="14" name="矩形 13"/>
            <p:cNvSpPr/>
            <p:nvPr/>
          </p:nvSpPr>
          <p:spPr>
            <a:xfrm>
              <a:off x="606829" y="4232760"/>
              <a:ext cx="2372859" cy="641505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 smtClean="0"/>
                <a:t>A is symmetric</a:t>
              </a:r>
              <a:endParaRPr lang="zh-TW" altLang="en-US" sz="2800" dirty="0"/>
            </a:p>
          </p:txBody>
        </p:sp>
        <p:sp>
          <p:nvSpPr>
            <p:cNvPr id="17" name="左-右雙向箭號 16"/>
            <p:cNvSpPr/>
            <p:nvPr/>
          </p:nvSpPr>
          <p:spPr>
            <a:xfrm>
              <a:off x="3018725" y="4282929"/>
              <a:ext cx="771087" cy="568324"/>
            </a:xfrm>
            <a:prstGeom prst="left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4" name="群組 3"/>
            <p:cNvGrpSpPr/>
            <p:nvPr/>
          </p:nvGrpSpPr>
          <p:grpSpPr>
            <a:xfrm>
              <a:off x="3828848" y="4255774"/>
              <a:ext cx="4310599" cy="1194350"/>
              <a:chOff x="3828848" y="4255774"/>
              <a:chExt cx="4310599" cy="1194350"/>
            </a:xfrm>
          </p:grpSpPr>
          <p:sp>
            <p:nvSpPr>
              <p:cNvPr id="6" name="文字方塊 5"/>
              <p:cNvSpPr txBox="1"/>
              <p:nvPr/>
            </p:nvSpPr>
            <p:spPr>
              <a:xfrm>
                <a:off x="3828848" y="4926904"/>
                <a:ext cx="431059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TW" sz="2800" dirty="0" smtClean="0"/>
                  <a:t>P is an orthogonal matrix</a:t>
                </a:r>
                <a:endParaRPr lang="zh-TW" altLang="en-US" sz="2800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" name="矩形 7"/>
                  <p:cNvSpPr/>
                  <p:nvPr/>
                </p:nvSpPr>
                <p:spPr>
                  <a:xfrm>
                    <a:off x="3828849" y="4255774"/>
                    <a:ext cx="1999366" cy="595479"/>
                  </a:xfrm>
                  <a:prstGeom prst="rect">
                    <a:avLst/>
                  </a:prstGeom>
                </p:spPr>
                <p:style>
                  <a:lnRef idx="2">
                    <a:schemeClr val="accent2">
                      <a:shade val="50000"/>
                    </a:schemeClr>
                  </a:lnRef>
                  <a:fillRef idx="1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US" altLang="zh-TW" sz="2800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altLang="zh-TW" sz="2800" i="1" dirty="0">
                                  <a:latin typeface="Cambria Math" panose="02040503050406030204" pitchFamily="18" charset="0"/>
                                </a:rPr>
                                <m:t>P</m:t>
                              </m:r>
                            </m:e>
                            <m:sup>
                              <m:r>
                                <a:rPr lang="en-US" altLang="zh-TW" sz="2800" i="1" dirty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  <m:t>A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m:rPr>
                              <m:sty m:val="p"/>
                            </m:rPr>
                            <a:rPr lang="en-US" altLang="zh-TW" sz="2800" dirty="0">
                              <a:latin typeface="Cambria Math" panose="02040503050406030204" pitchFamily="18" charset="0"/>
                            </a:rPr>
                            <m:t>D</m:t>
                          </m:r>
                        </m:oMath>
                      </m:oMathPara>
                    </a14:m>
                    <a:endParaRPr lang="zh-TW" altLang="en-US" sz="2800" dirty="0"/>
                  </a:p>
                </p:txBody>
              </p:sp>
            </mc:Choice>
            <mc:Fallback xmlns="">
              <p:sp>
                <p:nvSpPr>
                  <p:cNvPr id="8" name="矩形 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828849" y="4255774"/>
                    <a:ext cx="1999366" cy="595479"/>
                  </a:xfrm>
                  <a:prstGeom prst="rect">
                    <a:avLst/>
                  </a:prstGeom>
                  <a:blipFill rotWithShape="0"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zh-TW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" name="矩形 12"/>
                  <p:cNvSpPr/>
                  <p:nvPr/>
                </p:nvSpPr>
                <p:spPr>
                  <a:xfrm>
                    <a:off x="5965386" y="4269351"/>
                    <a:ext cx="1999366" cy="595479"/>
                  </a:xfrm>
                  <a:prstGeom prst="rect">
                    <a:avLst/>
                  </a:prstGeom>
                </p:spPr>
                <p:style>
                  <a:lnRef idx="2">
                    <a:schemeClr val="accent5">
                      <a:shade val="50000"/>
                    </a:schemeClr>
                  </a:lnRef>
                  <a:fillRef idx="1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m:rPr>
                              <m:sty m:val="p"/>
                            </m:r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  <m:t>A</m:t>
                          </m:r>
                          <m: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m:rPr>
                              <m:sty m:val="p"/>
                            </m:rPr>
                            <a:rPr lang="en-US" altLang="zh-TW" sz="2800" dirty="0">
                              <a:latin typeface="Cambria Math" panose="02040503050406030204" pitchFamily="18" charset="0"/>
                            </a:rPr>
                            <m:t>D</m:t>
                          </m:r>
                          <m:sSup>
                            <m:sSupPr>
                              <m:ctrlPr>
                                <a:rPr lang="en-US" altLang="zh-TW" sz="2800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altLang="zh-TW" sz="2800" i="1" dirty="0">
                                  <a:latin typeface="Cambria Math" panose="02040503050406030204" pitchFamily="18" charset="0"/>
                                </a:rPr>
                                <m:t>P</m:t>
                              </m:r>
                            </m:e>
                            <m:sup>
                              <m:r>
                                <a:rPr lang="en-US" altLang="zh-TW" sz="2800" b="0" i="1" dirty="0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</m:oMath>
                      </m:oMathPara>
                    </a14:m>
                    <a:endParaRPr lang="zh-TW" altLang="en-US" sz="2800" dirty="0"/>
                  </a:p>
                </p:txBody>
              </p:sp>
            </mc:Choice>
            <mc:Fallback xmlns="">
              <p:sp>
                <p:nvSpPr>
                  <p:cNvPr id="13" name="矩形 1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965386" y="4269351"/>
                    <a:ext cx="1999366" cy="595479"/>
                  </a:xfrm>
                  <a:prstGeom prst="rect">
                    <a:avLst/>
                  </a:prstGeom>
                  <a:blipFill rotWithShape="0"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zh-TW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</p:spTree>
    <p:extLst>
      <p:ext uri="{BB962C8B-B14F-4D97-AF65-F5344CB8AC3E}">
        <p14:creationId xmlns:p14="http://schemas.microsoft.com/office/powerpoint/2010/main" val="195316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Appendix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05636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Diagonalization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By induction on </a:t>
            </a:r>
            <a:r>
              <a:rPr lang="en-US" altLang="zh-TW" i="1" dirty="0">
                <a:solidFill>
                  <a:srgbClr val="FF0000"/>
                </a:solidFill>
              </a:rPr>
              <a:t>n</a:t>
            </a:r>
            <a:r>
              <a:rPr lang="en-US" altLang="zh-TW" dirty="0">
                <a:solidFill>
                  <a:srgbClr val="FF0000"/>
                </a:solidFill>
              </a:rPr>
              <a:t>.</a:t>
            </a:r>
          </a:p>
          <a:p>
            <a:r>
              <a:rPr lang="en-US" altLang="zh-TW" i="1" dirty="0"/>
              <a:t>n</a:t>
            </a:r>
            <a:r>
              <a:rPr lang="en-US" altLang="zh-TW" dirty="0"/>
              <a:t> = 1 is obvious.</a:t>
            </a:r>
          </a:p>
          <a:p>
            <a:r>
              <a:rPr lang="en-US" altLang="zh-TW" dirty="0" smtClean="0"/>
              <a:t>Assume it holds </a:t>
            </a:r>
            <a:r>
              <a:rPr lang="en-US" altLang="zh-TW" dirty="0"/>
              <a:t>for </a:t>
            </a:r>
            <a:r>
              <a:rPr lang="en-US" altLang="zh-TW" i="1" dirty="0"/>
              <a:t>n</a:t>
            </a:r>
            <a:r>
              <a:rPr lang="en-US" altLang="zh-TW" dirty="0"/>
              <a:t> </a:t>
            </a:r>
            <a:r>
              <a:rPr lang="en-US" altLang="zh-TW" dirty="0">
                <a:sym typeface="Symbol" pitchFamily="18" charset="2"/>
              </a:rPr>
              <a:t></a:t>
            </a:r>
            <a:r>
              <a:rPr lang="en-US" altLang="zh-TW" dirty="0"/>
              <a:t> 1, and consider </a:t>
            </a:r>
            <a:r>
              <a:rPr lang="en-US" altLang="zh-TW" i="1" dirty="0"/>
              <a:t>A</a:t>
            </a:r>
            <a:r>
              <a:rPr lang="en-US" altLang="zh-TW" dirty="0"/>
              <a:t> </a:t>
            </a:r>
            <a:r>
              <a:rPr lang="en-US" altLang="zh-TW" dirty="0">
                <a:sym typeface="Symbol" pitchFamily="18" charset="2"/>
              </a:rPr>
              <a:t> </a:t>
            </a:r>
            <a:r>
              <a:rPr lang="en-US" altLang="zh-TW" dirty="0">
                <a:latin typeface="Script MT Bold" pitchFamily="66" charset="0"/>
                <a:sym typeface="Symbol" pitchFamily="18" charset="2"/>
              </a:rPr>
              <a:t>R</a:t>
            </a:r>
            <a:r>
              <a:rPr lang="en-US" altLang="zh-TW" baseline="40000" dirty="0">
                <a:sym typeface="Symbol" pitchFamily="18" charset="2"/>
              </a:rPr>
              <a:t>(</a:t>
            </a:r>
            <a:r>
              <a:rPr lang="en-US" altLang="zh-TW" i="1" baseline="40000" dirty="0">
                <a:sym typeface="Symbol" pitchFamily="18" charset="2"/>
              </a:rPr>
              <a:t>n</a:t>
            </a:r>
            <a:r>
              <a:rPr lang="en-US" altLang="zh-TW" baseline="40000" dirty="0">
                <a:sym typeface="Symbol" pitchFamily="18" charset="2"/>
              </a:rPr>
              <a:t>+1)(</a:t>
            </a:r>
            <a:r>
              <a:rPr lang="en-US" altLang="zh-TW" i="1" baseline="40000" dirty="0">
                <a:sym typeface="Symbol" pitchFamily="18" charset="2"/>
              </a:rPr>
              <a:t>n</a:t>
            </a:r>
            <a:r>
              <a:rPr lang="en-US" altLang="zh-TW" baseline="40000" dirty="0">
                <a:sym typeface="Symbol" pitchFamily="18" charset="2"/>
              </a:rPr>
              <a:t>+1)</a:t>
            </a:r>
            <a:r>
              <a:rPr lang="en-US" altLang="zh-TW" dirty="0"/>
              <a:t>.</a:t>
            </a:r>
          </a:p>
          <a:p>
            <a:pPr>
              <a:lnSpc>
                <a:spcPct val="120000"/>
              </a:lnSpc>
            </a:pPr>
            <a:r>
              <a:rPr lang="en-US" altLang="zh-TW" i="1" dirty="0"/>
              <a:t>A</a:t>
            </a:r>
            <a:r>
              <a:rPr lang="en-US" altLang="zh-TW" dirty="0"/>
              <a:t> has an eigenvector </a:t>
            </a:r>
            <a:r>
              <a:rPr lang="en-US" altLang="zh-TW" b="1" dirty="0"/>
              <a:t>b</a:t>
            </a:r>
            <a:r>
              <a:rPr lang="en-US" altLang="zh-TW" baseline="-25000" dirty="0"/>
              <a:t>1</a:t>
            </a:r>
            <a:r>
              <a:rPr lang="en-US" altLang="zh-TW" dirty="0"/>
              <a:t> </a:t>
            </a:r>
            <a:r>
              <a:rPr lang="en-US" altLang="zh-TW" dirty="0">
                <a:sym typeface="Symbol" pitchFamily="18" charset="2"/>
              </a:rPr>
              <a:t> </a:t>
            </a:r>
            <a:r>
              <a:rPr lang="en-US" altLang="zh-TW" dirty="0">
                <a:latin typeface="Script MT Bold" pitchFamily="66" charset="0"/>
                <a:sym typeface="Symbol" pitchFamily="18" charset="2"/>
              </a:rPr>
              <a:t>R</a:t>
            </a:r>
            <a:r>
              <a:rPr lang="en-US" altLang="zh-TW" i="1" baseline="40000" dirty="0">
                <a:sym typeface="Symbol" pitchFamily="18" charset="2"/>
              </a:rPr>
              <a:t>n</a:t>
            </a:r>
            <a:r>
              <a:rPr lang="en-US" altLang="zh-TW" baseline="40000" dirty="0">
                <a:sym typeface="Symbol" pitchFamily="18" charset="2"/>
              </a:rPr>
              <a:t>+1</a:t>
            </a:r>
            <a:r>
              <a:rPr lang="en-US" altLang="zh-TW" dirty="0"/>
              <a:t> corresponding to a real eigenvalue </a:t>
            </a:r>
            <a:r>
              <a:rPr lang="en-US" altLang="zh-TW" dirty="0" smtClean="0">
                <a:sym typeface="Symbol" pitchFamily="18" charset="2"/>
              </a:rPr>
              <a:t>, so </a:t>
            </a:r>
            <a:r>
              <a:rPr lang="en-US" altLang="zh-TW" dirty="0">
                <a:sym typeface="Symbol" pitchFamily="18" charset="2"/>
              </a:rPr>
              <a:t> an orthonormal basis </a:t>
            </a:r>
            <a:r>
              <a:rPr lang="en-US" altLang="zh-TW" dirty="0">
                <a:latin typeface="Script MT Bold" pitchFamily="66" charset="0"/>
                <a:sym typeface="Symbol" pitchFamily="18" charset="2"/>
              </a:rPr>
              <a:t>B</a:t>
            </a:r>
            <a:r>
              <a:rPr lang="en-US" altLang="zh-TW" dirty="0">
                <a:sym typeface="Symbol" pitchFamily="18" charset="2"/>
              </a:rPr>
              <a:t> = {</a:t>
            </a:r>
            <a:r>
              <a:rPr lang="en-US" altLang="zh-TW" b="1" dirty="0">
                <a:solidFill>
                  <a:srgbClr val="FF0000"/>
                </a:solidFill>
              </a:rPr>
              <a:t>b</a:t>
            </a:r>
            <a:r>
              <a:rPr lang="en-US" altLang="zh-TW" baseline="-25000" dirty="0">
                <a:solidFill>
                  <a:srgbClr val="FF0000"/>
                </a:solidFill>
                <a:sym typeface="Symbol" pitchFamily="18" charset="2"/>
              </a:rPr>
              <a:t>1</a:t>
            </a:r>
            <a:r>
              <a:rPr lang="en-US" altLang="zh-TW" dirty="0">
                <a:sym typeface="Symbol" pitchFamily="18" charset="2"/>
              </a:rPr>
              <a:t>, </a:t>
            </a:r>
            <a:r>
              <a:rPr lang="en-US" altLang="zh-TW" b="1" dirty="0"/>
              <a:t>b</a:t>
            </a:r>
            <a:r>
              <a:rPr lang="en-US" altLang="zh-TW" baseline="-25000" dirty="0">
                <a:sym typeface="Symbol" pitchFamily="18" charset="2"/>
              </a:rPr>
              <a:t>2</a:t>
            </a:r>
            <a:r>
              <a:rPr lang="en-US" altLang="zh-TW" dirty="0">
                <a:sym typeface="Symbol" pitchFamily="18" charset="2"/>
              </a:rPr>
              <a:t>, </a:t>
            </a:r>
            <a:r>
              <a:rPr lang="en-US" altLang="zh-TW" dirty="0">
                <a:sym typeface="MT Extra" pitchFamily="18" charset="2"/>
              </a:rPr>
              <a:t>, </a:t>
            </a:r>
            <a:r>
              <a:rPr lang="en-US" altLang="zh-TW" b="1" dirty="0"/>
              <a:t>b</a:t>
            </a:r>
            <a:r>
              <a:rPr lang="en-US" altLang="zh-TW" i="1" baseline="-25000" dirty="0">
                <a:sym typeface="Symbol" pitchFamily="18" charset="2"/>
              </a:rPr>
              <a:t>n</a:t>
            </a:r>
            <a:r>
              <a:rPr lang="en-US" altLang="zh-TW" baseline="-25000" dirty="0">
                <a:sym typeface="Symbol" pitchFamily="18" charset="2"/>
              </a:rPr>
              <a:t>+1</a:t>
            </a:r>
            <a:r>
              <a:rPr lang="en-US" altLang="zh-TW" dirty="0">
                <a:sym typeface="Symbol" pitchFamily="18" charset="2"/>
              </a:rPr>
              <a:t>} </a:t>
            </a:r>
          </a:p>
          <a:p>
            <a:pPr lvl="1">
              <a:lnSpc>
                <a:spcPct val="120000"/>
              </a:lnSpc>
            </a:pPr>
            <a:r>
              <a:rPr lang="en-US" altLang="zh-TW" sz="2800" dirty="0" smtClean="0"/>
              <a:t>by </a:t>
            </a:r>
            <a:r>
              <a:rPr lang="en-US" altLang="zh-TW" sz="2800" dirty="0"/>
              <a:t>the </a:t>
            </a:r>
            <a:r>
              <a:rPr lang="en-US" altLang="zh-TW" sz="2800" b="1" dirty="0">
                <a:latin typeface="Arial Rounded MT Bold" pitchFamily="34" charset="0"/>
              </a:rPr>
              <a:t>Extension Theorem</a:t>
            </a:r>
            <a:r>
              <a:rPr lang="en-US" altLang="zh-TW" sz="2800" dirty="0"/>
              <a:t> and Gram-Schmidt Process.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6179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6"/>
          <p:cNvGraphicFramePr>
            <a:graphicFrameLocks noChangeAspect="1"/>
          </p:cNvGraphicFramePr>
          <p:nvPr>
            <p:extLst/>
          </p:nvPr>
        </p:nvGraphicFramePr>
        <p:xfrm>
          <a:off x="177120" y="824139"/>
          <a:ext cx="8734425" cy="2808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4" name="方程式" r:id="rId4" imgW="4507512" imgH="1447387" progId="Equation.3">
                  <p:embed/>
                </p:oleObj>
              </mc:Choice>
              <mc:Fallback>
                <p:oleObj name="方程式" r:id="rId4" imgW="4507512" imgH="144738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120" y="824139"/>
                        <a:ext cx="8734425" cy="2808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64204" y="3979414"/>
            <a:ext cx="8614859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i="1" dirty="0"/>
              <a:t>S</a:t>
            </a:r>
            <a:r>
              <a:rPr lang="en-US" altLang="zh-TW" sz="2400" dirty="0"/>
              <a:t> = </a:t>
            </a:r>
            <a:r>
              <a:rPr lang="en-US" altLang="zh-TW" sz="2400" i="1" dirty="0"/>
              <a:t>S</a:t>
            </a:r>
            <a:r>
              <a:rPr lang="en-US" altLang="zh-TW" sz="2400" i="1" baseline="40000" dirty="0">
                <a:sym typeface="Symbol" pitchFamily="18" charset="2"/>
              </a:rPr>
              <a:t>T</a:t>
            </a:r>
            <a:r>
              <a:rPr lang="en-US" altLang="zh-TW" sz="2400" dirty="0"/>
              <a:t> </a:t>
            </a:r>
            <a:r>
              <a:rPr lang="en-US" altLang="zh-TW" sz="2400" dirty="0">
                <a:sym typeface="Symbol" pitchFamily="18" charset="2"/>
              </a:rPr>
              <a:t> </a:t>
            </a:r>
            <a:r>
              <a:rPr lang="en-US" altLang="zh-TW" sz="2400" dirty="0" err="1">
                <a:latin typeface="Script MT Bold" pitchFamily="66" charset="0"/>
                <a:sym typeface="Symbol" pitchFamily="18" charset="2"/>
              </a:rPr>
              <a:t>R</a:t>
            </a:r>
            <a:r>
              <a:rPr lang="en-US" altLang="zh-TW" sz="2400" i="1" baseline="40000" dirty="0" err="1">
                <a:sym typeface="Symbol" pitchFamily="18" charset="2"/>
              </a:rPr>
              <a:t>n</a:t>
            </a:r>
            <a:r>
              <a:rPr lang="en-US" altLang="zh-TW" sz="2400" baseline="40000" dirty="0" err="1">
                <a:sym typeface="Symbol" pitchFamily="18" charset="2"/>
              </a:rPr>
              <a:t></a:t>
            </a:r>
            <a:r>
              <a:rPr lang="en-US" altLang="zh-TW" sz="2400" i="1" baseline="40000" dirty="0" err="1">
                <a:sym typeface="Symbol" pitchFamily="18" charset="2"/>
              </a:rPr>
              <a:t>n</a:t>
            </a:r>
            <a:r>
              <a:rPr lang="en-US" altLang="zh-TW" sz="2400" dirty="0">
                <a:sym typeface="Symbol" pitchFamily="18" charset="2"/>
              </a:rPr>
              <a:t> </a:t>
            </a:r>
            <a:r>
              <a:rPr lang="en-US" altLang="zh-TW" sz="2400" dirty="0"/>
              <a:t> </a:t>
            </a:r>
            <a:r>
              <a:rPr lang="en-US" altLang="zh-TW" sz="2400" dirty="0">
                <a:sym typeface="Symbol" pitchFamily="18" charset="2"/>
              </a:rPr>
              <a:t> an orthogonal </a:t>
            </a:r>
            <a:r>
              <a:rPr lang="en-US" altLang="zh-TW" sz="2400" i="1" dirty="0"/>
              <a:t>C</a:t>
            </a:r>
            <a:r>
              <a:rPr lang="en-US" altLang="zh-TW" sz="2400" dirty="0"/>
              <a:t> </a:t>
            </a:r>
            <a:r>
              <a:rPr lang="en-US" altLang="zh-TW" sz="2400" dirty="0">
                <a:sym typeface="Symbol" pitchFamily="18" charset="2"/>
              </a:rPr>
              <a:t> </a:t>
            </a:r>
            <a:r>
              <a:rPr lang="en-US" altLang="zh-TW" sz="2400" dirty="0" err="1">
                <a:latin typeface="Script MT Bold" pitchFamily="66" charset="0"/>
                <a:sym typeface="Symbol" pitchFamily="18" charset="2"/>
              </a:rPr>
              <a:t>R</a:t>
            </a:r>
            <a:r>
              <a:rPr lang="en-US" altLang="zh-TW" sz="2400" i="1" baseline="40000" dirty="0" err="1" smtClean="0">
                <a:sym typeface="Symbol" pitchFamily="18" charset="2"/>
              </a:rPr>
              <a:t>n</a:t>
            </a:r>
            <a:r>
              <a:rPr lang="en-US" altLang="zh-TW" sz="2400" baseline="40000" dirty="0" err="1">
                <a:sym typeface="Symbol" pitchFamily="18" charset="2"/>
              </a:rPr>
              <a:t></a:t>
            </a:r>
            <a:r>
              <a:rPr lang="en-US" altLang="zh-TW" sz="2400" i="1" baseline="40000" dirty="0" err="1">
                <a:sym typeface="Symbol" pitchFamily="18" charset="2"/>
              </a:rPr>
              <a:t>n</a:t>
            </a:r>
            <a:r>
              <a:rPr lang="en-US" altLang="zh-TW" sz="2400" dirty="0"/>
              <a:t> and a diagonal </a:t>
            </a:r>
            <a:r>
              <a:rPr lang="en-US" altLang="zh-TW" sz="2400" i="1" dirty="0"/>
              <a:t>L</a:t>
            </a:r>
            <a:r>
              <a:rPr lang="en-US" altLang="zh-TW" sz="2400" dirty="0"/>
              <a:t> </a:t>
            </a:r>
            <a:r>
              <a:rPr lang="en-US" altLang="zh-TW" sz="2400" dirty="0">
                <a:sym typeface="Symbol" pitchFamily="18" charset="2"/>
              </a:rPr>
              <a:t> </a:t>
            </a:r>
            <a:r>
              <a:rPr lang="en-US" altLang="zh-TW" sz="2400" dirty="0" err="1">
                <a:latin typeface="Script MT Bold" pitchFamily="66" charset="0"/>
                <a:sym typeface="Symbol" pitchFamily="18" charset="2"/>
              </a:rPr>
              <a:t>R</a:t>
            </a:r>
            <a:r>
              <a:rPr lang="en-US" altLang="zh-TW" sz="2400" i="1" baseline="40000" dirty="0" err="1" smtClean="0">
                <a:sym typeface="Symbol" pitchFamily="18" charset="2"/>
              </a:rPr>
              <a:t>n</a:t>
            </a:r>
            <a:r>
              <a:rPr lang="en-US" altLang="zh-TW" sz="2400" baseline="40000" dirty="0" err="1">
                <a:sym typeface="Symbol" pitchFamily="18" charset="2"/>
              </a:rPr>
              <a:t></a:t>
            </a:r>
            <a:r>
              <a:rPr lang="en-US" altLang="zh-TW" sz="2400" i="1" baseline="40000" dirty="0" err="1">
                <a:sym typeface="Symbol" pitchFamily="18" charset="2"/>
              </a:rPr>
              <a:t>n</a:t>
            </a:r>
            <a:r>
              <a:rPr lang="en-US" altLang="zh-TW" sz="2400" dirty="0"/>
              <a:t> </a:t>
            </a:r>
          </a:p>
          <a:p>
            <a:pPr>
              <a:lnSpc>
                <a:spcPct val="120000"/>
              </a:lnSpc>
            </a:pPr>
            <a:r>
              <a:rPr lang="en-US" altLang="zh-TW" sz="2400" dirty="0"/>
              <a:t>such that </a:t>
            </a:r>
            <a:r>
              <a:rPr lang="en-US" altLang="zh-TW" sz="2400" i="1" dirty="0"/>
              <a:t>C</a:t>
            </a:r>
            <a:r>
              <a:rPr lang="en-US" altLang="zh-TW" sz="2400" i="1" baseline="40000" dirty="0">
                <a:sym typeface="Symbol" pitchFamily="18" charset="2"/>
              </a:rPr>
              <a:t>T</a:t>
            </a:r>
            <a:r>
              <a:rPr lang="en-US" altLang="zh-TW" sz="2400" i="1" dirty="0"/>
              <a:t>SC</a:t>
            </a:r>
            <a:r>
              <a:rPr lang="en-US" altLang="zh-TW" sz="2400" dirty="0"/>
              <a:t> = </a:t>
            </a:r>
            <a:r>
              <a:rPr lang="en-US" altLang="zh-TW" sz="2400" i="1" dirty="0"/>
              <a:t>L</a:t>
            </a:r>
            <a:r>
              <a:rPr lang="en-US" altLang="zh-TW" sz="2400" dirty="0"/>
              <a:t> by the induction hypothesis.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264204" y="5216751"/>
          <a:ext cx="8482013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5" name="方程式" r:id="rId6" imgW="4494835" imgH="685662" progId="Equation.3">
                  <p:embed/>
                </p:oleObj>
              </mc:Choice>
              <mc:Fallback>
                <p:oleObj name="方程式" r:id="rId6" imgW="4494835" imgH="68566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204" y="5216751"/>
                        <a:ext cx="8482013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99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09288" y="1182015"/>
            <a:ext cx="85487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TW" dirty="0"/>
              <a:t>Example: reflection operator </a:t>
            </a:r>
            <a:r>
              <a:rPr lang="en-US" altLang="zh-TW" i="1" dirty="0"/>
              <a:t>T</a:t>
            </a:r>
            <a:r>
              <a:rPr lang="en-US" altLang="zh-TW" dirty="0"/>
              <a:t> about a line </a:t>
            </a:r>
            <a:r>
              <a:rPr lang="en-US" altLang="zh-TW" dirty="0" smtClean="0">
                <a:latin typeface="Script MT Bold" pitchFamily="66" charset="0"/>
              </a:rPr>
              <a:t>L </a:t>
            </a:r>
            <a:r>
              <a:rPr lang="en-US" altLang="zh-TW" dirty="0" smtClean="0">
                <a:latin typeface="Times New Roman"/>
                <a:cs typeface="Times New Roman"/>
              </a:rPr>
              <a:t>passing the origin. </a:t>
            </a:r>
            <a:endParaRPr lang="en-US" altLang="zh-TW" dirty="0">
              <a:latin typeface="Times New Roman"/>
              <a:cs typeface="Times New Roman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319189" y="2840244"/>
            <a:ext cx="551304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b="1" dirty="0"/>
              <a:t>b</a:t>
            </a:r>
            <a:r>
              <a:rPr lang="en-US" altLang="zh-TW" baseline="-25000" dirty="0">
                <a:sym typeface="Symbol" pitchFamily="18" charset="2"/>
              </a:rPr>
              <a:t>1</a:t>
            </a:r>
            <a:r>
              <a:rPr lang="en-US" altLang="zh-TW" dirty="0"/>
              <a:t> is a </a:t>
            </a:r>
            <a:r>
              <a:rPr lang="en-US" altLang="zh-TW" dirty="0">
                <a:solidFill>
                  <a:srgbClr val="FF0000"/>
                </a:solidFill>
              </a:rPr>
              <a:t>unit</a:t>
            </a:r>
            <a:r>
              <a:rPr lang="en-US" altLang="zh-TW" dirty="0"/>
              <a:t> vector </a:t>
            </a:r>
            <a:r>
              <a:rPr lang="en-US" altLang="zh-TW" dirty="0">
                <a:solidFill>
                  <a:srgbClr val="FF0000"/>
                </a:solidFill>
              </a:rPr>
              <a:t>along </a:t>
            </a:r>
            <a:r>
              <a:rPr lang="en-US" altLang="zh-TW" dirty="0">
                <a:solidFill>
                  <a:srgbClr val="FF0000"/>
                </a:solidFill>
                <a:latin typeface="Script MT Bold" pitchFamily="66" charset="0"/>
              </a:rPr>
              <a:t>L</a:t>
            </a:r>
            <a:r>
              <a:rPr lang="en-US" altLang="zh-TW" i="1" baseline="-25000" dirty="0"/>
              <a:t> </a:t>
            </a:r>
            <a:r>
              <a:rPr lang="en-US" altLang="zh-TW" dirty="0"/>
              <a:t>.</a:t>
            </a:r>
          </a:p>
          <a:p>
            <a:r>
              <a:rPr lang="en-US" altLang="zh-TW" b="1" dirty="0"/>
              <a:t>b</a:t>
            </a:r>
            <a:r>
              <a:rPr lang="en-US" altLang="zh-TW" baseline="-25000" dirty="0">
                <a:sym typeface="Symbol" pitchFamily="18" charset="2"/>
              </a:rPr>
              <a:t>2</a:t>
            </a:r>
            <a:r>
              <a:rPr lang="en-US" altLang="zh-TW" dirty="0"/>
              <a:t> is a </a:t>
            </a:r>
            <a:r>
              <a:rPr lang="en-US" altLang="zh-TW" dirty="0">
                <a:solidFill>
                  <a:srgbClr val="FF0000"/>
                </a:solidFill>
              </a:rPr>
              <a:t>unit</a:t>
            </a:r>
            <a:r>
              <a:rPr lang="en-US" altLang="zh-TW" dirty="0"/>
              <a:t> vector </a:t>
            </a:r>
            <a:r>
              <a:rPr lang="en-US" altLang="zh-TW" dirty="0">
                <a:solidFill>
                  <a:srgbClr val="FF0000"/>
                </a:solidFill>
              </a:rPr>
              <a:t>perpendicular to </a:t>
            </a:r>
            <a:r>
              <a:rPr lang="en-US" altLang="zh-TW" dirty="0">
                <a:solidFill>
                  <a:srgbClr val="FF0000"/>
                </a:solidFill>
                <a:latin typeface="Script MT Bold" pitchFamily="66" charset="0"/>
              </a:rPr>
              <a:t>L</a:t>
            </a:r>
            <a:r>
              <a:rPr lang="en-US" altLang="zh-TW" baseline="-25000" dirty="0" smtClean="0"/>
              <a:t> </a:t>
            </a:r>
            <a:r>
              <a:rPr lang="en-US" altLang="zh-TW" dirty="0"/>
              <a:t>.</a:t>
            </a:r>
          </a:p>
          <a:p>
            <a:r>
              <a:rPr lang="en-US" altLang="zh-TW" i="1" dirty="0">
                <a:sym typeface="Symbol" pitchFamily="18" charset="2"/>
              </a:rPr>
              <a:t>P</a:t>
            </a:r>
            <a:r>
              <a:rPr lang="en-US" altLang="zh-TW" dirty="0">
                <a:sym typeface="Symbol" pitchFamily="18" charset="2"/>
              </a:rPr>
              <a:t> = [ </a:t>
            </a:r>
            <a:r>
              <a:rPr lang="en-US" altLang="zh-TW" b="1" dirty="0"/>
              <a:t>b</a:t>
            </a:r>
            <a:r>
              <a:rPr lang="en-US" altLang="zh-TW" baseline="-25000" dirty="0">
                <a:sym typeface="Symbol" pitchFamily="18" charset="2"/>
              </a:rPr>
              <a:t>1</a:t>
            </a:r>
            <a:r>
              <a:rPr lang="en-US" altLang="zh-TW" dirty="0">
                <a:sym typeface="Symbol" pitchFamily="18" charset="2"/>
              </a:rPr>
              <a:t>  </a:t>
            </a:r>
            <a:r>
              <a:rPr lang="en-US" altLang="zh-TW" b="1" dirty="0"/>
              <a:t>b</a:t>
            </a:r>
            <a:r>
              <a:rPr lang="en-US" altLang="zh-TW" baseline="-25000" dirty="0">
                <a:sym typeface="Symbol" pitchFamily="18" charset="2"/>
              </a:rPr>
              <a:t>2</a:t>
            </a:r>
            <a:r>
              <a:rPr lang="en-US" altLang="zh-TW" dirty="0">
                <a:sym typeface="Symbol" pitchFamily="18" charset="2"/>
              </a:rPr>
              <a:t> ] is </a:t>
            </a:r>
            <a:r>
              <a:rPr lang="en-US" altLang="zh-TW" dirty="0">
                <a:solidFill>
                  <a:srgbClr val="FF0000"/>
                </a:solidFill>
                <a:sym typeface="Symbol" pitchFamily="18" charset="2"/>
              </a:rPr>
              <a:t>an orthogonal matrix</a:t>
            </a:r>
            <a:r>
              <a:rPr lang="en-US" altLang="zh-TW" dirty="0">
                <a:sym typeface="Symbol" pitchFamily="18" charset="2"/>
              </a:rPr>
              <a:t>.</a:t>
            </a:r>
          </a:p>
          <a:p>
            <a:r>
              <a:rPr lang="en-US" altLang="zh-TW" dirty="0">
                <a:latin typeface="Script MT Bold" pitchFamily="66" charset="0"/>
              </a:rPr>
              <a:t>B</a:t>
            </a:r>
            <a:r>
              <a:rPr lang="en-US" altLang="zh-TW" dirty="0">
                <a:sym typeface="Symbol" pitchFamily="18" charset="2"/>
              </a:rPr>
              <a:t> = {</a:t>
            </a:r>
            <a:r>
              <a:rPr lang="en-US" altLang="zh-TW" b="1" dirty="0"/>
              <a:t>b</a:t>
            </a:r>
            <a:r>
              <a:rPr lang="en-US" altLang="zh-TW" baseline="-25000" dirty="0">
                <a:sym typeface="Symbol" pitchFamily="18" charset="2"/>
              </a:rPr>
              <a:t>1</a:t>
            </a:r>
            <a:r>
              <a:rPr lang="en-US" altLang="zh-TW" dirty="0">
                <a:sym typeface="Symbol" pitchFamily="18" charset="2"/>
              </a:rPr>
              <a:t>, </a:t>
            </a:r>
            <a:r>
              <a:rPr lang="en-US" altLang="zh-TW" b="1" dirty="0"/>
              <a:t>b</a:t>
            </a:r>
            <a:r>
              <a:rPr lang="en-US" altLang="zh-TW" baseline="-25000" dirty="0">
                <a:sym typeface="Symbol" pitchFamily="18" charset="2"/>
              </a:rPr>
              <a:t>2</a:t>
            </a:r>
            <a:r>
              <a:rPr lang="en-US" altLang="zh-TW" dirty="0">
                <a:sym typeface="Symbol" pitchFamily="18" charset="2"/>
              </a:rPr>
              <a:t>} is an orthonormal basis of </a:t>
            </a:r>
            <a:r>
              <a:rPr lang="en-US" altLang="zh-TW" dirty="0">
                <a:latin typeface="Script MT Bold" pitchFamily="66" charset="0"/>
                <a:sym typeface="Symbol" pitchFamily="18" charset="2"/>
              </a:rPr>
              <a:t>R</a:t>
            </a:r>
            <a:r>
              <a:rPr lang="en-US" altLang="zh-TW" baseline="40000" dirty="0">
                <a:sym typeface="Symbol" pitchFamily="18" charset="2"/>
              </a:rPr>
              <a:t>2</a:t>
            </a:r>
            <a:r>
              <a:rPr lang="en-US" altLang="zh-TW" dirty="0">
                <a:sym typeface="Symbol" pitchFamily="18" charset="2"/>
              </a:rPr>
              <a:t>.</a:t>
            </a:r>
          </a:p>
          <a:p>
            <a:r>
              <a:rPr lang="en-US" altLang="zh-TW" dirty="0">
                <a:sym typeface="Symbol" pitchFamily="18" charset="2"/>
              </a:rPr>
              <a:t>[</a:t>
            </a:r>
            <a:r>
              <a:rPr lang="en-US" altLang="zh-TW" i="1" dirty="0"/>
              <a:t>T</a:t>
            </a:r>
            <a:r>
              <a:rPr lang="en-US" altLang="zh-TW" dirty="0">
                <a:sym typeface="Symbol" pitchFamily="18" charset="2"/>
              </a:rPr>
              <a:t>]</a:t>
            </a:r>
            <a:r>
              <a:rPr lang="en-US" altLang="zh-TW" baseline="-25000" dirty="0">
                <a:latin typeface="Script MT Bold" pitchFamily="66" charset="0"/>
              </a:rPr>
              <a:t>B</a:t>
            </a:r>
            <a:r>
              <a:rPr lang="en-US" altLang="zh-TW" dirty="0"/>
              <a:t> = </a:t>
            </a:r>
            <a:r>
              <a:rPr lang="en-US" altLang="zh-TW" dirty="0" err="1"/>
              <a:t>diag</a:t>
            </a:r>
            <a:r>
              <a:rPr lang="en-US" altLang="zh-TW" dirty="0"/>
              <a:t>[1 </a:t>
            </a:r>
            <a:r>
              <a:rPr lang="en-US" altLang="zh-TW" dirty="0">
                <a:sym typeface="Symbol" pitchFamily="18" charset="2"/>
              </a:rPr>
              <a:t></a:t>
            </a:r>
            <a:r>
              <a:rPr lang="en-US" altLang="zh-TW" dirty="0"/>
              <a:t>1] is </a:t>
            </a:r>
            <a:r>
              <a:rPr lang="en-US" altLang="zh-TW" dirty="0">
                <a:solidFill>
                  <a:srgbClr val="FF0000"/>
                </a:solidFill>
                <a:sym typeface="Symbol" pitchFamily="18" charset="2"/>
              </a:rPr>
              <a:t>an orthogonal matrix</a:t>
            </a:r>
            <a:r>
              <a:rPr lang="en-US" altLang="zh-TW" dirty="0">
                <a:sym typeface="Symbol" pitchFamily="18" charset="2"/>
              </a:rPr>
              <a:t>.</a:t>
            </a:r>
            <a:endParaRPr lang="en-US" altLang="zh-TW" i="1" dirty="0">
              <a:latin typeface="Academy Engraved LET" pitchFamily="2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93473" y="4868377"/>
            <a:ext cx="8950527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dirty="0"/>
              <a:t>Let the standard matrix of </a:t>
            </a:r>
            <a:r>
              <a:rPr lang="en-US" altLang="zh-TW" i="1" dirty="0"/>
              <a:t>T</a:t>
            </a:r>
            <a:r>
              <a:rPr lang="en-US" altLang="zh-TW" dirty="0"/>
              <a:t> be </a:t>
            </a:r>
            <a:r>
              <a:rPr lang="en-US" altLang="zh-TW" i="1" dirty="0"/>
              <a:t>Q</a:t>
            </a:r>
            <a:r>
              <a:rPr lang="en-US" altLang="zh-TW" dirty="0"/>
              <a:t>.  Then </a:t>
            </a:r>
            <a:r>
              <a:rPr lang="en-US" altLang="zh-TW" dirty="0">
                <a:sym typeface="Symbol" pitchFamily="18" charset="2"/>
              </a:rPr>
              <a:t>[</a:t>
            </a:r>
            <a:r>
              <a:rPr lang="en-US" altLang="zh-TW" i="1" dirty="0"/>
              <a:t>T</a:t>
            </a:r>
            <a:r>
              <a:rPr lang="en-US" altLang="zh-TW" dirty="0">
                <a:sym typeface="Symbol" pitchFamily="18" charset="2"/>
              </a:rPr>
              <a:t>]</a:t>
            </a:r>
            <a:r>
              <a:rPr lang="en-US" altLang="zh-TW" baseline="-25000" dirty="0">
                <a:latin typeface="Script MT Bold" pitchFamily="66" charset="0"/>
              </a:rPr>
              <a:t>B</a:t>
            </a:r>
            <a:r>
              <a:rPr lang="en-US" altLang="zh-TW" dirty="0"/>
              <a:t> = </a:t>
            </a:r>
            <a:r>
              <a:rPr lang="en-US" altLang="zh-TW" i="1" dirty="0"/>
              <a:t>P</a:t>
            </a:r>
            <a:r>
              <a:rPr lang="en-US" altLang="zh-TW" baseline="40000" dirty="0">
                <a:sym typeface="Symbol" pitchFamily="18" charset="2"/>
              </a:rPr>
              <a:t>1</a:t>
            </a:r>
            <a:r>
              <a:rPr lang="en-US" altLang="zh-TW" i="1" dirty="0"/>
              <a:t>QP</a:t>
            </a:r>
            <a:r>
              <a:rPr lang="en-US" altLang="zh-TW" dirty="0">
                <a:sym typeface="Symbol" pitchFamily="18" charset="2"/>
              </a:rPr>
              <a:t>, or </a:t>
            </a:r>
            <a:r>
              <a:rPr lang="en-US" altLang="zh-TW" i="1" dirty="0">
                <a:sym typeface="Symbol" pitchFamily="18" charset="2"/>
              </a:rPr>
              <a:t>Q</a:t>
            </a:r>
            <a:r>
              <a:rPr lang="en-US" altLang="zh-TW" dirty="0">
                <a:sym typeface="Symbol" pitchFamily="18" charset="2"/>
              </a:rPr>
              <a:t> = </a:t>
            </a:r>
          </a:p>
          <a:p>
            <a:pPr>
              <a:lnSpc>
                <a:spcPct val="120000"/>
              </a:lnSpc>
            </a:pPr>
            <a:r>
              <a:rPr lang="en-US" altLang="zh-TW" i="1" dirty="0" smtClean="0"/>
              <a:t>P</a:t>
            </a:r>
            <a:r>
              <a:rPr lang="en-US" altLang="zh-TW" dirty="0" smtClean="0">
                <a:sym typeface="Symbol" pitchFamily="18" charset="2"/>
              </a:rPr>
              <a:t>[</a:t>
            </a:r>
            <a:r>
              <a:rPr lang="en-US" altLang="zh-TW" i="1" dirty="0" smtClean="0"/>
              <a:t>T</a:t>
            </a:r>
            <a:r>
              <a:rPr lang="en-US" altLang="zh-TW" dirty="0" smtClean="0">
                <a:sym typeface="Symbol" pitchFamily="18" charset="2"/>
              </a:rPr>
              <a:t>]</a:t>
            </a:r>
            <a:r>
              <a:rPr lang="en-US" altLang="zh-TW" baseline="-25000" dirty="0" smtClean="0">
                <a:latin typeface="Script MT Bold" pitchFamily="66" charset="0"/>
              </a:rPr>
              <a:t>B</a:t>
            </a:r>
            <a:r>
              <a:rPr lang="en-US" altLang="zh-TW" baseline="30000" dirty="0" smtClean="0"/>
              <a:t> </a:t>
            </a:r>
            <a:r>
              <a:rPr lang="en-US" altLang="zh-TW" i="1" dirty="0"/>
              <a:t>P</a:t>
            </a:r>
            <a:r>
              <a:rPr lang="en-US" altLang="zh-TW" baseline="40000" dirty="0">
                <a:sym typeface="Symbol" pitchFamily="18" charset="2"/>
              </a:rPr>
              <a:t>1</a:t>
            </a:r>
            <a:r>
              <a:rPr lang="en-US" altLang="zh-TW" i="1" dirty="0"/>
              <a:t> </a:t>
            </a:r>
            <a:r>
              <a:rPr lang="en-US" altLang="zh-TW" dirty="0">
                <a:sym typeface="Symbol" pitchFamily="18" charset="2"/>
              </a:rPr>
              <a:t> </a:t>
            </a:r>
            <a:r>
              <a:rPr lang="en-US" altLang="zh-TW" i="1" dirty="0">
                <a:sym typeface="Symbol" pitchFamily="18" charset="2"/>
              </a:rPr>
              <a:t>Q</a:t>
            </a:r>
            <a:r>
              <a:rPr lang="en-US" altLang="zh-TW" dirty="0">
                <a:sym typeface="Symbol" pitchFamily="18" charset="2"/>
              </a:rPr>
              <a:t> is an orthogonal matrix.  </a:t>
            </a:r>
            <a:r>
              <a:rPr lang="en-US" altLang="zh-TW" i="1" dirty="0">
                <a:sym typeface="Symbol" pitchFamily="18" charset="2"/>
              </a:rPr>
              <a:t>T</a:t>
            </a:r>
            <a:r>
              <a:rPr lang="en-US" altLang="zh-TW" dirty="0">
                <a:sym typeface="Symbol" pitchFamily="18" charset="2"/>
              </a:rPr>
              <a:t> is an orthogonal operator.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301986" y="1680787"/>
            <a:ext cx="49423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dirty="0" smtClean="0"/>
              <a:t>Question: Is </a:t>
            </a:r>
            <a:r>
              <a:rPr lang="en-US" altLang="zh-TW" i="1" dirty="0"/>
              <a:t>T</a:t>
            </a:r>
            <a:r>
              <a:rPr lang="en-US" altLang="zh-TW" dirty="0"/>
              <a:t> </a:t>
            </a:r>
            <a:r>
              <a:rPr lang="en-US" altLang="zh-TW" dirty="0" smtClean="0"/>
              <a:t>an orthogonal operator?</a:t>
            </a:r>
            <a:endParaRPr lang="en-US" altLang="zh-TW" dirty="0">
              <a:latin typeface="Script MT Bold" pitchFamily="66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307456" y="2074595"/>
            <a:ext cx="428479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dirty="0" smtClean="0"/>
              <a:t>(An easier) Question: </a:t>
            </a:r>
          </a:p>
          <a:p>
            <a:r>
              <a:rPr lang="en-US" altLang="zh-TW" dirty="0" smtClean="0"/>
              <a:t>Is </a:t>
            </a:r>
            <a:r>
              <a:rPr lang="en-US" altLang="zh-TW" i="1" dirty="0"/>
              <a:t>T</a:t>
            </a:r>
            <a:r>
              <a:rPr lang="en-US" altLang="zh-TW" dirty="0"/>
              <a:t> </a:t>
            </a:r>
            <a:r>
              <a:rPr lang="en-US" altLang="zh-TW" dirty="0" smtClean="0"/>
              <a:t>orthogonal if </a:t>
            </a:r>
            <a:r>
              <a:rPr lang="en-US" altLang="zh-TW" dirty="0" smtClean="0">
                <a:latin typeface="Script MT Bold"/>
                <a:cs typeface="Script MT Bold"/>
              </a:rPr>
              <a:t>L</a:t>
            </a:r>
            <a:r>
              <a:rPr lang="en-US" altLang="zh-TW" dirty="0" smtClean="0"/>
              <a:t> is the </a:t>
            </a:r>
            <a:r>
              <a:rPr lang="en-US" altLang="zh-TW" i="1" dirty="0" smtClean="0"/>
              <a:t>x</a:t>
            </a:r>
            <a:r>
              <a:rPr lang="en-US" altLang="zh-TW" dirty="0" smtClean="0"/>
              <a:t>-axis?</a:t>
            </a:r>
            <a:endParaRPr lang="en-US" altLang="zh-TW" dirty="0">
              <a:latin typeface="Script MT Bold" pitchFamily="66" charset="0"/>
            </a:endParaRPr>
          </a:p>
        </p:txBody>
      </p:sp>
      <p:grpSp>
        <p:nvGrpSpPr>
          <p:cNvPr id="9" name="Group 20"/>
          <p:cNvGrpSpPr/>
          <p:nvPr/>
        </p:nvGrpSpPr>
        <p:grpSpPr>
          <a:xfrm>
            <a:off x="122979" y="1565888"/>
            <a:ext cx="3286963" cy="2257771"/>
            <a:chOff x="486348" y="4505325"/>
            <a:chExt cx="3286963" cy="2257771"/>
          </a:xfrm>
        </p:grpSpPr>
        <p:cxnSp>
          <p:nvCxnSpPr>
            <p:cNvPr id="10" name="Straight Connector 21"/>
            <p:cNvCxnSpPr/>
            <p:nvPr/>
          </p:nvCxnSpPr>
          <p:spPr>
            <a:xfrm>
              <a:off x="1662237" y="4529028"/>
              <a:ext cx="0" cy="223406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22"/>
            <p:cNvCxnSpPr/>
            <p:nvPr/>
          </p:nvCxnSpPr>
          <p:spPr>
            <a:xfrm flipH="1" flipV="1">
              <a:off x="486348" y="5987051"/>
              <a:ext cx="3245453" cy="1175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2" name="Picture 23" descr="latex-image-1.pdf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46311" y="5826125"/>
              <a:ext cx="127000" cy="114300"/>
            </a:xfrm>
            <a:prstGeom prst="rect">
              <a:avLst/>
            </a:prstGeom>
          </p:spPr>
        </p:pic>
        <p:pic>
          <p:nvPicPr>
            <p:cNvPr id="13" name="Picture 24" descr="latex-image-1.pd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38136" y="4505325"/>
              <a:ext cx="127000" cy="165100"/>
            </a:xfrm>
            <a:prstGeom prst="rect">
              <a:avLst/>
            </a:prstGeom>
          </p:spPr>
        </p:pic>
        <p:cxnSp>
          <p:nvCxnSpPr>
            <p:cNvPr id="14" name="Straight Connector 25"/>
            <p:cNvCxnSpPr/>
            <p:nvPr/>
          </p:nvCxnSpPr>
          <p:spPr>
            <a:xfrm flipH="1">
              <a:off x="618048" y="5265091"/>
              <a:ext cx="2539920" cy="12111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5" name="Picture 26" descr="latex-image-1.pdf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9572" y="5112102"/>
              <a:ext cx="152400" cy="177800"/>
            </a:xfrm>
            <a:prstGeom prst="rect">
              <a:avLst/>
            </a:prstGeom>
          </p:spPr>
        </p:pic>
        <p:sp>
          <p:nvSpPr>
            <p:cNvPr id="16" name="Line 10"/>
            <p:cNvSpPr>
              <a:spLocks noChangeShapeType="1"/>
            </p:cNvSpPr>
            <p:nvPr/>
          </p:nvSpPr>
          <p:spPr bwMode="auto">
            <a:xfrm rot="18886727">
              <a:off x="1644330" y="5690951"/>
              <a:ext cx="717483" cy="244239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7" name="Line 11"/>
            <p:cNvSpPr>
              <a:spLocks noChangeShapeType="1"/>
            </p:cNvSpPr>
            <p:nvPr/>
          </p:nvSpPr>
          <p:spPr bwMode="auto">
            <a:xfrm rot="13486727">
              <a:off x="1111205" y="5503835"/>
              <a:ext cx="751345" cy="25109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pic>
          <p:nvPicPr>
            <p:cNvPr id="18" name="Picture 29" descr="latex-image-1.pdf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0111" y="5262033"/>
              <a:ext cx="254000" cy="228600"/>
            </a:xfrm>
            <a:prstGeom prst="rect">
              <a:avLst/>
            </a:prstGeom>
          </p:spPr>
        </p:pic>
        <p:pic>
          <p:nvPicPr>
            <p:cNvPr id="19" name="Picture 30" descr="latex-image-1.pdf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26922" y="5691717"/>
              <a:ext cx="990600" cy="215900"/>
            </a:xfrm>
            <a:prstGeom prst="rect">
              <a:avLst/>
            </a:prstGeom>
          </p:spPr>
        </p:pic>
        <p:pic>
          <p:nvPicPr>
            <p:cNvPr id="20" name="Picture 31" descr="latex-image-1.pdf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89151" y="6510161"/>
              <a:ext cx="1155700" cy="215900"/>
            </a:xfrm>
            <a:prstGeom prst="rect">
              <a:avLst/>
            </a:prstGeom>
          </p:spPr>
        </p:pic>
        <p:sp>
          <p:nvSpPr>
            <p:cNvPr id="21" name="Line 11"/>
            <p:cNvSpPr>
              <a:spLocks noChangeShapeType="1"/>
            </p:cNvSpPr>
            <p:nvPr/>
          </p:nvSpPr>
          <p:spPr bwMode="auto">
            <a:xfrm rot="13486727" flipH="1" flipV="1">
              <a:off x="1472214" y="6212408"/>
              <a:ext cx="755860" cy="254368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954883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6075949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矩形 4"/>
          <p:cNvSpPr/>
          <p:nvPr/>
        </p:nvSpPr>
        <p:spPr>
          <a:xfrm>
            <a:off x="628650" y="1825625"/>
            <a:ext cx="7886700" cy="177655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8773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Norm-preserving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 linear operator is norm-preserving if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2700338" y="2489446"/>
                <a:ext cx="225933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‖"/>
                          <m:endChr m:val="‖"/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d>
                            <m:dPr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d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‖"/>
                          <m:endChr m:val="‖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0338" y="2489446"/>
                <a:ext cx="2259336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字方塊 5"/>
          <p:cNvSpPr txBox="1"/>
          <p:nvPr/>
        </p:nvSpPr>
        <p:spPr>
          <a:xfrm>
            <a:off x="5343525" y="2443279"/>
            <a:ext cx="2300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For all u</a:t>
            </a:r>
            <a:endParaRPr lang="zh-TW" altLang="en-US" sz="2800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628650" y="3609790"/>
            <a:ext cx="772859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/>
              <a:t>Example: </a:t>
            </a:r>
            <a:r>
              <a:rPr lang="en-US" altLang="zh-TW" sz="2400" dirty="0" smtClean="0"/>
              <a:t>linear operator </a:t>
            </a:r>
            <a:r>
              <a:rPr lang="en-US" altLang="zh-TW" sz="2400" i="1" dirty="0" smtClean="0"/>
              <a:t>T</a:t>
            </a:r>
            <a:r>
              <a:rPr lang="en-US" altLang="zh-TW" sz="2400" dirty="0" smtClean="0"/>
              <a:t> </a:t>
            </a:r>
            <a:r>
              <a:rPr lang="en-US" altLang="zh-TW" sz="2400" dirty="0"/>
              <a:t>on </a:t>
            </a:r>
            <a:r>
              <a:rPr lang="en-US" altLang="zh-TW" sz="2400" dirty="0">
                <a:latin typeface="Script MT Bold" pitchFamily="66" charset="0"/>
                <a:sym typeface="Symbol" pitchFamily="18" charset="2"/>
              </a:rPr>
              <a:t>R</a:t>
            </a:r>
            <a:r>
              <a:rPr lang="en-US" altLang="zh-TW" sz="2400" baseline="40000" dirty="0">
                <a:sym typeface="Symbol" pitchFamily="18" charset="2"/>
              </a:rPr>
              <a:t>2</a:t>
            </a:r>
            <a:r>
              <a:rPr lang="en-US" altLang="zh-TW" sz="2400" dirty="0"/>
              <a:t> that rotates a vector by </a:t>
            </a:r>
            <a:r>
              <a:rPr lang="en-US" altLang="zh-TW" sz="2400" dirty="0">
                <a:sym typeface="Symbol" pitchFamily="18" charset="2"/>
              </a:rPr>
              <a:t></a:t>
            </a:r>
            <a:r>
              <a:rPr lang="en-US" altLang="zh-TW" sz="2400" dirty="0"/>
              <a:t>.</a:t>
            </a:r>
          </a:p>
          <a:p>
            <a:r>
              <a:rPr lang="en-US" altLang="zh-TW" sz="2400" dirty="0"/>
              <a:t>                  </a:t>
            </a:r>
            <a:r>
              <a:rPr lang="en-US" altLang="zh-TW" sz="2400" dirty="0">
                <a:sym typeface="Symbol" pitchFamily="18" charset="2"/>
              </a:rPr>
              <a:t> </a:t>
            </a:r>
            <a:r>
              <a:rPr lang="en-US" altLang="zh-TW" sz="2400" dirty="0" smtClean="0">
                <a:sym typeface="Symbol" pitchFamily="18" charset="2"/>
              </a:rPr>
              <a:t>Is </a:t>
            </a:r>
            <a:r>
              <a:rPr lang="en-US" altLang="zh-TW" sz="2400" i="1" dirty="0" smtClean="0">
                <a:sym typeface="Symbol" pitchFamily="18" charset="2"/>
              </a:rPr>
              <a:t>T</a:t>
            </a:r>
            <a:r>
              <a:rPr lang="en-US" altLang="zh-TW" sz="2400" dirty="0" smtClean="0">
                <a:sym typeface="Symbol" pitchFamily="18" charset="2"/>
              </a:rPr>
              <a:t> norm-preserving</a:t>
            </a:r>
            <a:r>
              <a:rPr lang="en-US" altLang="zh-TW" sz="2400" dirty="0">
                <a:sym typeface="Symbol" pitchFamily="18" charset="2"/>
              </a:rPr>
              <a:t>?</a:t>
            </a:r>
            <a:endParaRPr lang="en-US" altLang="zh-TW" sz="2400" dirty="0"/>
          </a:p>
        </p:txBody>
      </p:sp>
      <p:pic>
        <p:nvPicPr>
          <p:cNvPr id="8" name="Picture 10" descr="latex-image-1.pd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5105" y="4448353"/>
            <a:ext cx="3429793" cy="827881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628650" y="5515987"/>
            <a:ext cx="49358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/>
              <a:t>Example: </a:t>
            </a:r>
            <a:r>
              <a:rPr lang="en-US" altLang="zh-TW" sz="2400" dirty="0" smtClean="0"/>
              <a:t>linear operator </a:t>
            </a:r>
            <a:r>
              <a:rPr lang="en-US" altLang="zh-TW" sz="2400" i="1" dirty="0" smtClean="0"/>
              <a:t>T</a:t>
            </a:r>
            <a:r>
              <a:rPr lang="en-US" altLang="zh-TW" sz="2400" dirty="0" smtClean="0"/>
              <a:t> is refection</a:t>
            </a:r>
            <a:endParaRPr lang="en-US" altLang="zh-TW" sz="2400" dirty="0"/>
          </a:p>
          <a:p>
            <a:r>
              <a:rPr lang="en-US" altLang="zh-TW" sz="2400" dirty="0"/>
              <a:t>                  </a:t>
            </a:r>
            <a:r>
              <a:rPr lang="en-US" altLang="zh-TW" sz="2400" dirty="0">
                <a:sym typeface="Symbol" pitchFamily="18" charset="2"/>
              </a:rPr>
              <a:t> </a:t>
            </a:r>
            <a:r>
              <a:rPr lang="en-US" altLang="zh-TW" sz="2400" dirty="0" smtClean="0">
                <a:sym typeface="Symbol" pitchFamily="18" charset="2"/>
              </a:rPr>
              <a:t>Is </a:t>
            </a:r>
            <a:r>
              <a:rPr lang="en-US" altLang="zh-TW" sz="2400" i="1" dirty="0" smtClean="0">
                <a:sym typeface="Symbol" pitchFamily="18" charset="2"/>
              </a:rPr>
              <a:t>T</a:t>
            </a:r>
            <a:r>
              <a:rPr lang="en-US" altLang="zh-TW" sz="2400" dirty="0" smtClean="0">
                <a:sym typeface="Symbol" pitchFamily="18" charset="2"/>
              </a:rPr>
              <a:t> norm-preserving</a:t>
            </a:r>
            <a:r>
              <a:rPr lang="en-US" altLang="zh-TW" sz="2400" dirty="0">
                <a:sym typeface="Symbol" pitchFamily="18" charset="2"/>
              </a:rPr>
              <a:t>?</a:t>
            </a:r>
            <a:endParaRPr lang="en-US" altLang="zh-TW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/>
              <p:cNvSpPr txBox="1"/>
              <p:nvPr/>
            </p:nvSpPr>
            <p:spPr>
              <a:xfrm>
                <a:off x="5951688" y="5553830"/>
                <a:ext cx="2176462" cy="7081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1688" y="5553830"/>
                <a:ext cx="2176462" cy="70814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721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Norm-preserving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 linear operator is norm-preserving if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2700338" y="2489446"/>
                <a:ext cx="225933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‖"/>
                          <m:endChr m:val="‖"/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d>
                            <m:dPr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d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‖"/>
                          <m:endChr m:val="‖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0338" y="2489446"/>
                <a:ext cx="2259336" cy="43088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字方塊 5"/>
          <p:cNvSpPr txBox="1"/>
          <p:nvPr/>
        </p:nvSpPr>
        <p:spPr>
          <a:xfrm>
            <a:off x="5343525" y="2443279"/>
            <a:ext cx="2300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For all u</a:t>
            </a:r>
            <a:endParaRPr lang="zh-TW" altLang="en-US" sz="2800" dirty="0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31839" y="5053846"/>
            <a:ext cx="848501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/>
              <a:t>Example: </a:t>
            </a:r>
            <a:r>
              <a:rPr lang="en-US" altLang="zh-TW" sz="2400" dirty="0" smtClean="0"/>
              <a:t>linear operator </a:t>
            </a:r>
            <a:r>
              <a:rPr lang="en-US" altLang="zh-TW" sz="2400" i="1" dirty="0" smtClean="0"/>
              <a:t>U</a:t>
            </a:r>
            <a:r>
              <a:rPr lang="en-US" altLang="zh-TW" sz="2400" dirty="0" smtClean="0"/>
              <a:t> </a:t>
            </a:r>
            <a:r>
              <a:rPr lang="en-US" altLang="zh-TW" sz="2400" dirty="0"/>
              <a:t>on </a:t>
            </a:r>
            <a:r>
              <a:rPr lang="en-US" altLang="zh-TW" sz="2400" dirty="0" smtClean="0">
                <a:latin typeface="Script MT Bold" pitchFamily="66" charset="0"/>
                <a:sym typeface="Symbol" pitchFamily="18" charset="2"/>
              </a:rPr>
              <a:t>R</a:t>
            </a:r>
            <a:r>
              <a:rPr lang="en-US" altLang="zh-TW" sz="2400" i="1" baseline="40000" dirty="0" smtClean="0">
                <a:sym typeface="Symbol" pitchFamily="18" charset="2"/>
              </a:rPr>
              <a:t>n</a:t>
            </a:r>
            <a:r>
              <a:rPr lang="en-US" altLang="zh-TW" sz="2400" dirty="0" smtClean="0"/>
              <a:t> </a:t>
            </a:r>
            <a:r>
              <a:rPr lang="en-US" altLang="zh-TW" sz="2400" dirty="0"/>
              <a:t>that has an eigenvalue </a:t>
            </a:r>
            <a:r>
              <a:rPr lang="en-US" altLang="zh-TW" sz="2400" dirty="0">
                <a:sym typeface="Symbol" pitchFamily="18" charset="2"/>
              </a:rPr>
              <a:t>  ±1</a:t>
            </a:r>
            <a:r>
              <a:rPr lang="en-US" altLang="zh-TW" sz="2400" dirty="0"/>
              <a:t>.</a:t>
            </a:r>
          </a:p>
          <a:p>
            <a:r>
              <a:rPr lang="en-US" altLang="zh-TW" sz="2400" dirty="0"/>
              <a:t>                 </a:t>
            </a:r>
            <a:r>
              <a:rPr lang="en-US" altLang="zh-TW" sz="2400" dirty="0">
                <a:sym typeface="Symbol" pitchFamily="18" charset="2"/>
              </a:rPr>
              <a:t> </a:t>
            </a:r>
            <a:r>
              <a:rPr lang="en-US" altLang="zh-TW" sz="2400" i="1" dirty="0">
                <a:sym typeface="Symbol" pitchFamily="18" charset="2"/>
              </a:rPr>
              <a:t>U</a:t>
            </a:r>
            <a:r>
              <a:rPr lang="en-US" altLang="zh-TW" sz="2400" dirty="0">
                <a:sym typeface="Symbol" pitchFamily="18" charset="2"/>
              </a:rPr>
              <a:t> is </a:t>
            </a:r>
            <a:r>
              <a:rPr lang="en-US" altLang="zh-TW" sz="2400" dirty="0">
                <a:solidFill>
                  <a:srgbClr val="FF0000"/>
                </a:solidFill>
                <a:sym typeface="Symbol" pitchFamily="18" charset="2"/>
              </a:rPr>
              <a:t>not</a:t>
            </a:r>
            <a:r>
              <a:rPr lang="en-US" altLang="zh-TW" sz="2400" dirty="0">
                <a:sym typeface="Symbol" pitchFamily="18" charset="2"/>
              </a:rPr>
              <a:t> norm-preserving, since for the corresponding</a:t>
            </a:r>
          </a:p>
          <a:p>
            <a:r>
              <a:rPr lang="en-US" altLang="zh-TW" sz="2400" dirty="0">
                <a:sym typeface="Symbol" pitchFamily="18" charset="2"/>
              </a:rPr>
              <a:t>                      eigenvector </a:t>
            </a:r>
            <a:r>
              <a:rPr lang="en-US" altLang="zh-TW" sz="2400" b="1" dirty="0">
                <a:sym typeface="Symbol" pitchFamily="18" charset="2"/>
              </a:rPr>
              <a:t>v</a:t>
            </a:r>
            <a:r>
              <a:rPr lang="en-US" altLang="zh-TW" sz="2400" dirty="0">
                <a:sym typeface="Symbol" pitchFamily="18" charset="2"/>
              </a:rPr>
              <a:t>, </a:t>
            </a:r>
            <a:r>
              <a:rPr lang="en-US" altLang="zh-TW" sz="2400" i="1" dirty="0"/>
              <a:t>U</a:t>
            </a:r>
            <a:r>
              <a:rPr lang="en-US" altLang="zh-TW" sz="2400" dirty="0">
                <a:sym typeface="Symbol" pitchFamily="18" charset="2"/>
              </a:rPr>
              <a:t>(</a:t>
            </a:r>
            <a:r>
              <a:rPr lang="en-US" altLang="zh-TW" sz="2400" b="1" dirty="0">
                <a:sym typeface="Symbol" pitchFamily="18" charset="2"/>
              </a:rPr>
              <a:t>v</a:t>
            </a:r>
            <a:r>
              <a:rPr lang="en-US" altLang="zh-TW" sz="2400" dirty="0">
                <a:sym typeface="Symbol" pitchFamily="18" charset="2"/>
              </a:rPr>
              <a:t>) = </a:t>
            </a:r>
            <a:r>
              <a:rPr lang="en-US" altLang="zh-TW" sz="2400" b="1" dirty="0">
                <a:sym typeface="Symbol" pitchFamily="18" charset="2"/>
              </a:rPr>
              <a:t>v</a:t>
            </a:r>
            <a:r>
              <a:rPr lang="en-US" altLang="zh-TW" sz="2400" dirty="0">
                <a:sym typeface="Symbol" pitchFamily="18" charset="2"/>
              </a:rPr>
              <a:t> = ·</a:t>
            </a:r>
            <a:r>
              <a:rPr lang="en-US" altLang="zh-TW" sz="2400" b="1" dirty="0">
                <a:sym typeface="Symbol" pitchFamily="18" charset="2"/>
              </a:rPr>
              <a:t>v</a:t>
            </a:r>
            <a:r>
              <a:rPr lang="en-US" altLang="zh-TW" sz="2400" dirty="0">
                <a:sym typeface="Symbol" pitchFamily="18" charset="2"/>
              </a:rPr>
              <a:t>  </a:t>
            </a:r>
            <a:r>
              <a:rPr lang="en-US" altLang="zh-TW" sz="2400" b="1" dirty="0">
                <a:sym typeface="Symbol" pitchFamily="18" charset="2"/>
              </a:rPr>
              <a:t>v</a:t>
            </a:r>
            <a:r>
              <a:rPr lang="en-US" altLang="zh-TW" sz="2400" dirty="0">
                <a:sym typeface="Symbol" pitchFamily="18" charset="2"/>
              </a:rPr>
              <a:t>.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31839" y="3802497"/>
            <a:ext cx="509440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/>
              <a:t>Example: </a:t>
            </a:r>
            <a:r>
              <a:rPr lang="en-US" altLang="zh-TW" sz="2400" dirty="0" smtClean="0"/>
              <a:t>linear operator </a:t>
            </a:r>
            <a:r>
              <a:rPr lang="en-US" altLang="zh-TW" sz="2400" i="1" dirty="0" smtClean="0"/>
              <a:t>T</a:t>
            </a:r>
            <a:r>
              <a:rPr lang="en-US" altLang="zh-TW" sz="2400" dirty="0" smtClean="0"/>
              <a:t> is projection</a:t>
            </a:r>
            <a:endParaRPr lang="en-US" altLang="zh-TW" sz="2400" dirty="0"/>
          </a:p>
          <a:p>
            <a:r>
              <a:rPr lang="en-US" altLang="zh-TW" sz="2400" dirty="0"/>
              <a:t>                  </a:t>
            </a:r>
            <a:r>
              <a:rPr lang="en-US" altLang="zh-TW" sz="2400" dirty="0">
                <a:sym typeface="Symbol" pitchFamily="18" charset="2"/>
              </a:rPr>
              <a:t> </a:t>
            </a:r>
            <a:r>
              <a:rPr lang="en-US" altLang="zh-TW" sz="2400" dirty="0" smtClean="0">
                <a:sym typeface="Symbol" pitchFamily="18" charset="2"/>
              </a:rPr>
              <a:t>Is </a:t>
            </a:r>
            <a:r>
              <a:rPr lang="en-US" altLang="zh-TW" sz="2400" i="1" dirty="0" smtClean="0">
                <a:sym typeface="Symbol" pitchFamily="18" charset="2"/>
              </a:rPr>
              <a:t>T</a:t>
            </a:r>
            <a:r>
              <a:rPr lang="en-US" altLang="zh-TW" sz="2400" dirty="0" smtClean="0">
                <a:sym typeface="Symbol" pitchFamily="18" charset="2"/>
              </a:rPr>
              <a:t> norm-preserving</a:t>
            </a:r>
            <a:r>
              <a:rPr lang="en-US" altLang="zh-TW" sz="2400" dirty="0">
                <a:sym typeface="Symbol" pitchFamily="18" charset="2"/>
              </a:rPr>
              <a:t>?</a:t>
            </a:r>
            <a:endParaRPr lang="en-US" altLang="zh-TW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5526247" y="3865109"/>
                <a:ext cx="2176462" cy="705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6247" y="3865109"/>
                <a:ext cx="2176462" cy="70577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矩形 6"/>
          <p:cNvSpPr/>
          <p:nvPr/>
        </p:nvSpPr>
        <p:spPr>
          <a:xfrm>
            <a:off x="1487837" y="5517397"/>
            <a:ext cx="7237709" cy="9763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0129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8" grpId="0"/>
      <p:bldP spid="10" grpId="0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Orthogonal Matrix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An </a:t>
            </a:r>
            <a:r>
              <a:rPr lang="en-US" altLang="zh-TW" dirty="0" err="1" smtClean="0"/>
              <a:t>nxn</a:t>
            </a:r>
            <a:r>
              <a:rPr lang="en-US" altLang="zh-TW" dirty="0" smtClean="0"/>
              <a:t> matrix Q is called an orthogonal matrix (or simply orthogonal) if the columns of Q form an </a:t>
            </a:r>
            <a:r>
              <a:rPr lang="en-US" altLang="zh-TW" dirty="0" smtClean="0">
                <a:solidFill>
                  <a:srgbClr val="FF0000"/>
                </a:solidFill>
              </a:rPr>
              <a:t>orthonormal basis </a:t>
            </a:r>
            <a:r>
              <a:rPr lang="en-US" altLang="zh-TW" dirty="0" smtClean="0"/>
              <a:t>for R</a:t>
            </a:r>
            <a:r>
              <a:rPr lang="en-US" altLang="zh-TW" baseline="30000" dirty="0" smtClean="0"/>
              <a:t>n</a:t>
            </a:r>
          </a:p>
          <a:p>
            <a:r>
              <a:rPr lang="en-US" altLang="zh-TW" dirty="0" smtClean="0"/>
              <a:t>Orthogonal operator: standard matrix is an orthogonal matrix.</a:t>
            </a:r>
            <a:endParaRPr lang="zh-TW" altLang="en-US" dirty="0"/>
          </a:p>
        </p:txBody>
      </p:sp>
      <p:grpSp>
        <p:nvGrpSpPr>
          <p:cNvPr id="6" name="群組 5"/>
          <p:cNvGrpSpPr/>
          <p:nvPr/>
        </p:nvGrpSpPr>
        <p:grpSpPr>
          <a:xfrm>
            <a:off x="1609721" y="5063498"/>
            <a:ext cx="6397239" cy="747528"/>
            <a:chOff x="1054930" y="2826658"/>
            <a:chExt cx="6397239" cy="747528"/>
          </a:xfrm>
        </p:grpSpPr>
        <p:sp>
          <p:nvSpPr>
            <p:cNvPr id="4" name="Text Box 5"/>
            <p:cNvSpPr txBox="1">
              <a:spLocks noChangeArrowheads="1"/>
            </p:cNvSpPr>
            <p:nvPr/>
          </p:nvSpPr>
          <p:spPr bwMode="auto">
            <a:xfrm>
              <a:off x="4300537" y="2969589"/>
              <a:ext cx="315163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2400" dirty="0"/>
                <a:t>is an orthogonal matrix.</a:t>
              </a:r>
            </a:p>
          </p:txBody>
        </p:sp>
        <p:pic>
          <p:nvPicPr>
            <p:cNvPr id="5" name="Picture 18" descr="latex-image-1.pdf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4930" y="2826658"/>
              <a:ext cx="3096902" cy="747528"/>
            </a:xfrm>
            <a:prstGeom prst="rect">
              <a:avLst/>
            </a:prstGeom>
          </p:spPr>
        </p:pic>
      </p:grpSp>
      <p:sp>
        <p:nvSpPr>
          <p:cNvPr id="7" name="矩形 6"/>
          <p:cNvSpPr/>
          <p:nvPr/>
        </p:nvSpPr>
        <p:spPr>
          <a:xfrm>
            <a:off x="2603715" y="5905743"/>
            <a:ext cx="1968285" cy="5424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/>
              <a:t>orthogonal</a:t>
            </a:r>
            <a:endParaRPr lang="zh-TW" altLang="en-US" sz="2400" dirty="0"/>
          </a:p>
        </p:txBody>
      </p:sp>
      <p:sp>
        <p:nvSpPr>
          <p:cNvPr id="9" name="矩形 8"/>
          <p:cNvSpPr/>
          <p:nvPr/>
        </p:nvSpPr>
        <p:spPr>
          <a:xfrm>
            <a:off x="2489397" y="4386122"/>
            <a:ext cx="849520" cy="54244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/>
              <a:t>unit</a:t>
            </a:r>
            <a:endParaRPr lang="zh-TW" altLang="en-US" sz="2400" dirty="0"/>
          </a:p>
        </p:txBody>
      </p:sp>
      <p:sp>
        <p:nvSpPr>
          <p:cNvPr id="10" name="矩形 9"/>
          <p:cNvSpPr/>
          <p:nvPr/>
        </p:nvSpPr>
        <p:spPr>
          <a:xfrm>
            <a:off x="3722480" y="4386122"/>
            <a:ext cx="849520" cy="54244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/>
              <a:t>unit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701361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Norm-preserving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solidFill>
                  <a:srgbClr val="FF0000"/>
                </a:solidFill>
              </a:rPr>
              <a:t>Necessary </a:t>
            </a:r>
            <a:r>
              <a:rPr lang="en-US" altLang="zh-TW" dirty="0" smtClean="0">
                <a:solidFill>
                  <a:srgbClr val="FF0000"/>
                </a:solidFill>
              </a:rPr>
              <a:t>conditions: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1331788" y="2463118"/>
            <a:ext cx="2294488" cy="95410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Norm-preserving</a:t>
            </a:r>
            <a:endParaRPr lang="zh-TW" altLang="en-US" sz="2800" dirty="0"/>
          </a:p>
        </p:txBody>
      </p:sp>
      <p:sp>
        <p:nvSpPr>
          <p:cNvPr id="6" name="矩形 5"/>
          <p:cNvSpPr/>
          <p:nvPr/>
        </p:nvSpPr>
        <p:spPr>
          <a:xfrm>
            <a:off x="5926563" y="2483917"/>
            <a:ext cx="942975" cy="95410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?</a:t>
            </a:r>
            <a:endParaRPr lang="zh-TW" altLang="en-US" sz="2800" dirty="0"/>
          </a:p>
        </p:txBody>
      </p:sp>
      <p:sp>
        <p:nvSpPr>
          <p:cNvPr id="7" name="向右箭號 6"/>
          <p:cNvSpPr/>
          <p:nvPr/>
        </p:nvSpPr>
        <p:spPr>
          <a:xfrm>
            <a:off x="3722717" y="2603948"/>
            <a:ext cx="2114549" cy="28575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向右箭號 7"/>
          <p:cNvSpPr/>
          <p:nvPr/>
        </p:nvSpPr>
        <p:spPr>
          <a:xfrm flipH="1">
            <a:off x="3715573" y="3024634"/>
            <a:ext cx="2114549" cy="28575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4439319" y="3238148"/>
            <a:ext cx="785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???</a:t>
            </a:r>
            <a:endParaRPr lang="zh-TW" altLang="en-US" sz="2400" dirty="0"/>
          </a:p>
        </p:txBody>
      </p:sp>
      <p:sp>
        <p:nvSpPr>
          <p:cNvPr id="10" name="矩形 9"/>
          <p:cNvSpPr/>
          <p:nvPr/>
        </p:nvSpPr>
        <p:spPr>
          <a:xfrm>
            <a:off x="4973187" y="4472361"/>
            <a:ext cx="23984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 smtClean="0">
                <a:sym typeface="Symbol" pitchFamily="18" charset="2"/>
              </a:rPr>
              <a:t></a:t>
            </a:r>
            <a:r>
              <a:rPr lang="en-US" altLang="zh-TW" sz="2400" b="1" dirty="0" err="1" smtClean="0"/>
              <a:t>q</a:t>
            </a:r>
            <a:r>
              <a:rPr lang="en-US" altLang="zh-TW" sz="2400" i="1" baseline="-25000" dirty="0" err="1" smtClean="0">
                <a:sym typeface="Symbol" pitchFamily="18" charset="2"/>
              </a:rPr>
              <a:t>j</a:t>
            </a:r>
            <a:r>
              <a:rPr lang="en-US" altLang="zh-TW" sz="2400" dirty="0" smtClean="0">
                <a:sym typeface="Symbol" pitchFamily="18" charset="2"/>
              </a:rPr>
              <a:t> = </a:t>
            </a:r>
            <a:r>
              <a:rPr lang="en-US" altLang="zh-TW" sz="2400" i="1" dirty="0" err="1" smtClean="0"/>
              <a:t>Q</a:t>
            </a:r>
            <a:r>
              <a:rPr lang="en-US" altLang="zh-TW" sz="2400" b="1" dirty="0" err="1" smtClean="0"/>
              <a:t>e</a:t>
            </a:r>
            <a:r>
              <a:rPr lang="en-US" altLang="zh-TW" sz="2400" i="1" baseline="-25000" dirty="0" err="1" smtClean="0">
                <a:sym typeface="Symbol" pitchFamily="18" charset="2"/>
              </a:rPr>
              <a:t>j</a:t>
            </a:r>
            <a:r>
              <a:rPr lang="en-US" altLang="zh-TW" sz="2400" dirty="0" smtClean="0">
                <a:sym typeface="Symbol" pitchFamily="18" charset="2"/>
              </a:rPr>
              <a:t> = </a:t>
            </a:r>
            <a:r>
              <a:rPr lang="en-US" altLang="zh-TW" sz="2400" b="1" dirty="0" err="1" smtClean="0"/>
              <a:t>e</a:t>
            </a:r>
            <a:r>
              <a:rPr lang="en-US" altLang="zh-TW" sz="2400" i="1" baseline="-25000" dirty="0" err="1" smtClean="0">
                <a:sym typeface="Symbol" pitchFamily="18" charset="2"/>
              </a:rPr>
              <a:t>j</a:t>
            </a:r>
            <a:r>
              <a:rPr lang="en-US" altLang="zh-TW" sz="2400" dirty="0" smtClean="0">
                <a:sym typeface="Symbol" pitchFamily="18" charset="2"/>
              </a:rPr>
              <a:t> </a:t>
            </a:r>
            <a:endParaRPr lang="zh-TW" altLang="en-US" sz="2400" dirty="0"/>
          </a:p>
        </p:txBody>
      </p:sp>
      <p:sp>
        <p:nvSpPr>
          <p:cNvPr id="11" name="矩形 10"/>
          <p:cNvSpPr/>
          <p:nvPr/>
        </p:nvSpPr>
        <p:spPr>
          <a:xfrm>
            <a:off x="543782" y="3799084"/>
            <a:ext cx="48809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/>
              <a:t>L</a:t>
            </a:r>
            <a:r>
              <a:rPr lang="en-US" altLang="zh-TW" sz="2400" dirty="0" smtClean="0"/>
              <a:t>inear operator Q is norm-preserving </a:t>
            </a:r>
            <a:endParaRPr lang="zh-TW" altLang="en-US" sz="2400" dirty="0"/>
          </a:p>
        </p:txBody>
      </p:sp>
      <p:sp>
        <p:nvSpPr>
          <p:cNvPr id="12" name="矩形 11"/>
          <p:cNvSpPr/>
          <p:nvPr/>
        </p:nvSpPr>
        <p:spPr>
          <a:xfrm>
            <a:off x="1468383" y="4449882"/>
            <a:ext cx="10903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 smtClean="0">
                <a:sym typeface="Symbol" pitchFamily="18" charset="2"/>
              </a:rPr>
              <a:t></a:t>
            </a:r>
            <a:r>
              <a:rPr lang="en-US" altLang="zh-TW" sz="2400" b="1" dirty="0" err="1" smtClean="0"/>
              <a:t>q</a:t>
            </a:r>
            <a:r>
              <a:rPr lang="en-US" altLang="zh-TW" sz="2400" i="1" baseline="-25000" dirty="0" err="1" smtClean="0">
                <a:sym typeface="Symbol" pitchFamily="18" charset="2"/>
              </a:rPr>
              <a:t>j</a:t>
            </a:r>
            <a:r>
              <a:rPr lang="en-US" altLang="zh-TW" sz="2400" dirty="0" smtClean="0">
                <a:sym typeface="Symbol" pitchFamily="18" charset="2"/>
              </a:rPr>
              <a:t> = 1</a:t>
            </a:r>
            <a:endParaRPr lang="zh-TW" altLang="en-US" sz="2400" dirty="0"/>
          </a:p>
        </p:txBody>
      </p:sp>
      <p:sp>
        <p:nvSpPr>
          <p:cNvPr id="13" name="矩形 12"/>
          <p:cNvSpPr/>
          <p:nvPr/>
        </p:nvSpPr>
        <p:spPr>
          <a:xfrm>
            <a:off x="1562766" y="5123662"/>
            <a:ext cx="31424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b="1" dirty="0" smtClean="0"/>
              <a:t>q</a:t>
            </a:r>
            <a:r>
              <a:rPr lang="en-US" altLang="zh-TW" sz="2400" i="1" baseline="-25000" dirty="0" smtClean="0">
                <a:sym typeface="Symbol" pitchFamily="18" charset="2"/>
              </a:rPr>
              <a:t>i</a:t>
            </a:r>
            <a:r>
              <a:rPr lang="en-US" altLang="zh-TW" sz="2400" dirty="0" smtClean="0">
                <a:sym typeface="Symbol" pitchFamily="18" charset="2"/>
              </a:rPr>
              <a:t> and </a:t>
            </a:r>
            <a:r>
              <a:rPr lang="en-US" altLang="zh-TW" sz="2400" b="1" dirty="0" err="1" smtClean="0"/>
              <a:t>q</a:t>
            </a:r>
            <a:r>
              <a:rPr lang="en-US" altLang="zh-TW" sz="2400" i="1" baseline="-25000" dirty="0" err="1" smtClean="0">
                <a:sym typeface="Symbol" pitchFamily="18" charset="2"/>
              </a:rPr>
              <a:t>j</a:t>
            </a:r>
            <a:r>
              <a:rPr lang="en-US" altLang="zh-TW" sz="2400" dirty="0" smtClean="0">
                <a:sym typeface="Symbol" pitchFamily="18" charset="2"/>
              </a:rPr>
              <a:t> are orthogonal</a:t>
            </a:r>
            <a:endParaRPr lang="zh-TW" altLang="en-US" sz="2400" dirty="0"/>
          </a:p>
        </p:txBody>
      </p:sp>
      <p:sp>
        <p:nvSpPr>
          <p:cNvPr id="14" name="矩形 13"/>
          <p:cNvSpPr/>
          <p:nvPr/>
        </p:nvSpPr>
        <p:spPr>
          <a:xfrm>
            <a:off x="534416" y="5928362"/>
            <a:ext cx="8877542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TW" sz="2400" dirty="0" smtClean="0">
                <a:sym typeface="Symbol" pitchFamily="18" charset="2"/>
              </a:rPr>
              <a:t></a:t>
            </a:r>
            <a:r>
              <a:rPr lang="en-US" altLang="zh-TW" sz="2400" b="1" dirty="0" smtClean="0"/>
              <a:t>q</a:t>
            </a:r>
            <a:r>
              <a:rPr lang="en-US" altLang="zh-TW" sz="2400" i="1" baseline="-25000" dirty="0" smtClean="0">
                <a:sym typeface="Symbol" pitchFamily="18" charset="2"/>
              </a:rPr>
              <a:t>i</a:t>
            </a:r>
            <a:r>
              <a:rPr lang="en-US" altLang="zh-TW" sz="2400" dirty="0" smtClean="0">
                <a:sym typeface="Symbol" pitchFamily="18" charset="2"/>
              </a:rPr>
              <a:t> + </a:t>
            </a:r>
            <a:r>
              <a:rPr lang="en-US" altLang="zh-TW" sz="2400" b="1" dirty="0" err="1" smtClean="0"/>
              <a:t>q</a:t>
            </a:r>
            <a:r>
              <a:rPr lang="en-US" altLang="zh-TW" sz="2400" i="1" baseline="-25000" dirty="0" err="1" smtClean="0">
                <a:sym typeface="Symbol" pitchFamily="18" charset="2"/>
              </a:rPr>
              <a:t>j</a:t>
            </a:r>
            <a:r>
              <a:rPr lang="en-US" altLang="zh-TW" sz="2400" dirty="0" smtClean="0">
                <a:sym typeface="Symbol" pitchFamily="18" charset="2"/>
              </a:rPr>
              <a:t></a:t>
            </a:r>
            <a:r>
              <a:rPr lang="en-US" altLang="zh-TW" sz="2400" baseline="40000" dirty="0" smtClean="0">
                <a:sym typeface="Symbol" pitchFamily="18" charset="2"/>
              </a:rPr>
              <a:t>2</a:t>
            </a:r>
            <a:r>
              <a:rPr lang="en-US" altLang="zh-TW" sz="2400" dirty="0" smtClean="0">
                <a:sym typeface="Symbol" pitchFamily="18" charset="2"/>
              </a:rPr>
              <a:t> = </a:t>
            </a:r>
            <a:r>
              <a:rPr lang="en-US" altLang="zh-TW" sz="2400" i="1" dirty="0" err="1" smtClean="0"/>
              <a:t>Q</a:t>
            </a:r>
            <a:r>
              <a:rPr lang="en-US" altLang="zh-TW" sz="2400" b="1" dirty="0" err="1" smtClean="0"/>
              <a:t>e</a:t>
            </a:r>
            <a:r>
              <a:rPr lang="en-US" altLang="zh-TW" sz="2400" i="1" baseline="-25000" dirty="0" err="1" smtClean="0">
                <a:sym typeface="Symbol" pitchFamily="18" charset="2"/>
              </a:rPr>
              <a:t>i</a:t>
            </a:r>
            <a:r>
              <a:rPr lang="en-US" altLang="zh-TW" sz="2400" dirty="0" smtClean="0">
                <a:sym typeface="Symbol" pitchFamily="18" charset="2"/>
              </a:rPr>
              <a:t> + </a:t>
            </a:r>
            <a:r>
              <a:rPr lang="en-US" altLang="zh-TW" sz="2400" i="1" dirty="0" err="1" smtClean="0"/>
              <a:t>Q</a:t>
            </a:r>
            <a:r>
              <a:rPr lang="en-US" altLang="zh-TW" sz="2400" b="1" dirty="0" err="1" smtClean="0"/>
              <a:t>e</a:t>
            </a:r>
            <a:r>
              <a:rPr lang="en-US" altLang="zh-TW" sz="2400" i="1" baseline="-25000" dirty="0" err="1" smtClean="0">
                <a:sym typeface="Symbol" pitchFamily="18" charset="2"/>
              </a:rPr>
              <a:t>j</a:t>
            </a:r>
            <a:r>
              <a:rPr lang="en-US" altLang="zh-TW" sz="2400" dirty="0" smtClean="0">
                <a:sym typeface="Symbol" pitchFamily="18" charset="2"/>
              </a:rPr>
              <a:t></a:t>
            </a:r>
            <a:r>
              <a:rPr lang="en-US" altLang="zh-TW" sz="2400" baseline="40000" dirty="0" smtClean="0">
                <a:sym typeface="Symbol" pitchFamily="18" charset="2"/>
              </a:rPr>
              <a:t>2</a:t>
            </a:r>
            <a:r>
              <a:rPr lang="en-US" altLang="zh-TW" sz="2400" dirty="0" smtClean="0">
                <a:sym typeface="Symbol" pitchFamily="18" charset="2"/>
              </a:rPr>
              <a:t> = </a:t>
            </a:r>
            <a:r>
              <a:rPr lang="en-US" altLang="zh-TW" sz="2400" i="1" dirty="0" smtClean="0">
                <a:sym typeface="Symbol" pitchFamily="18" charset="2"/>
              </a:rPr>
              <a:t>Q</a:t>
            </a:r>
            <a:r>
              <a:rPr lang="en-US" altLang="zh-TW" sz="2400" dirty="0" smtClean="0">
                <a:sym typeface="Symbol" pitchFamily="18" charset="2"/>
              </a:rPr>
              <a:t>(</a:t>
            </a:r>
            <a:r>
              <a:rPr lang="en-US" altLang="zh-TW" sz="2400" b="1" dirty="0" err="1" smtClean="0"/>
              <a:t>e</a:t>
            </a:r>
            <a:r>
              <a:rPr lang="en-US" altLang="zh-TW" sz="2400" i="1" baseline="-25000" dirty="0" err="1" smtClean="0">
                <a:sym typeface="Symbol" pitchFamily="18" charset="2"/>
              </a:rPr>
              <a:t>i</a:t>
            </a:r>
            <a:r>
              <a:rPr lang="en-US" altLang="zh-TW" sz="2400" dirty="0" smtClean="0">
                <a:sym typeface="Symbol" pitchFamily="18" charset="2"/>
              </a:rPr>
              <a:t> + </a:t>
            </a:r>
            <a:r>
              <a:rPr lang="en-US" altLang="zh-TW" sz="2400" b="1" dirty="0" err="1" smtClean="0"/>
              <a:t>e</a:t>
            </a:r>
            <a:r>
              <a:rPr lang="en-US" altLang="zh-TW" sz="2400" i="1" baseline="-25000" dirty="0" err="1" smtClean="0">
                <a:sym typeface="Symbol" pitchFamily="18" charset="2"/>
              </a:rPr>
              <a:t>j</a:t>
            </a:r>
            <a:r>
              <a:rPr lang="en-US" altLang="zh-TW" sz="2400" dirty="0" smtClean="0">
                <a:sym typeface="Symbol" pitchFamily="18" charset="2"/>
              </a:rPr>
              <a:t>)</a:t>
            </a:r>
            <a:r>
              <a:rPr lang="en-US" altLang="zh-TW" sz="2400" baseline="40000" dirty="0" smtClean="0">
                <a:sym typeface="Symbol" pitchFamily="18" charset="2"/>
              </a:rPr>
              <a:t>2 </a:t>
            </a:r>
            <a:r>
              <a:rPr lang="en-US" altLang="zh-TW" sz="2400" dirty="0" smtClean="0">
                <a:sym typeface="Symbol" pitchFamily="18" charset="2"/>
              </a:rPr>
              <a:t>= </a:t>
            </a:r>
            <a:r>
              <a:rPr lang="en-US" altLang="zh-TW" sz="2400" b="1" dirty="0" err="1" smtClean="0"/>
              <a:t>e</a:t>
            </a:r>
            <a:r>
              <a:rPr lang="en-US" altLang="zh-TW" sz="2400" i="1" baseline="-25000" dirty="0" err="1" smtClean="0">
                <a:sym typeface="Symbol" pitchFamily="18" charset="2"/>
              </a:rPr>
              <a:t>i</a:t>
            </a:r>
            <a:r>
              <a:rPr lang="en-US" altLang="zh-TW" sz="2400" dirty="0" smtClean="0">
                <a:sym typeface="Symbol" pitchFamily="18" charset="2"/>
              </a:rPr>
              <a:t> + </a:t>
            </a:r>
            <a:r>
              <a:rPr lang="en-US" altLang="zh-TW" sz="2400" b="1" dirty="0" err="1" smtClean="0"/>
              <a:t>e</a:t>
            </a:r>
            <a:r>
              <a:rPr lang="en-US" altLang="zh-TW" sz="2400" i="1" baseline="-25000" dirty="0" err="1" smtClean="0">
                <a:sym typeface="Symbol" pitchFamily="18" charset="2"/>
              </a:rPr>
              <a:t>j</a:t>
            </a:r>
            <a:r>
              <a:rPr lang="en-US" altLang="zh-TW" sz="2400" dirty="0" smtClean="0">
                <a:sym typeface="Symbol" pitchFamily="18" charset="2"/>
              </a:rPr>
              <a:t></a:t>
            </a:r>
            <a:r>
              <a:rPr lang="en-US" altLang="zh-TW" sz="2400" baseline="40000" dirty="0" smtClean="0">
                <a:sym typeface="Symbol" pitchFamily="18" charset="2"/>
              </a:rPr>
              <a:t>2</a:t>
            </a:r>
            <a:r>
              <a:rPr lang="en-US" altLang="zh-TW" sz="2400" dirty="0" smtClean="0">
                <a:sym typeface="Symbol" pitchFamily="18" charset="2"/>
              </a:rPr>
              <a:t> = 2 = </a:t>
            </a:r>
            <a:r>
              <a:rPr lang="en-US" altLang="zh-TW" sz="2400" b="1" dirty="0" smtClean="0"/>
              <a:t>q</a:t>
            </a:r>
            <a:r>
              <a:rPr lang="en-US" altLang="zh-TW" sz="2400" i="1" baseline="-25000" dirty="0" smtClean="0">
                <a:sym typeface="Symbol" pitchFamily="18" charset="2"/>
              </a:rPr>
              <a:t>i</a:t>
            </a:r>
            <a:r>
              <a:rPr lang="en-US" altLang="zh-TW" sz="2400" dirty="0" smtClean="0">
                <a:sym typeface="Symbol" pitchFamily="18" charset="2"/>
              </a:rPr>
              <a:t></a:t>
            </a:r>
            <a:r>
              <a:rPr lang="en-US" altLang="zh-TW" sz="2400" baseline="40000" dirty="0" smtClean="0">
                <a:sym typeface="Symbol" pitchFamily="18" charset="2"/>
              </a:rPr>
              <a:t>2</a:t>
            </a:r>
            <a:r>
              <a:rPr lang="en-US" altLang="zh-TW" sz="2400" dirty="0" smtClean="0">
                <a:sym typeface="Symbol" pitchFamily="18" charset="2"/>
              </a:rPr>
              <a:t> + </a:t>
            </a:r>
            <a:r>
              <a:rPr lang="en-US" altLang="zh-TW" sz="2400" b="1" dirty="0" err="1" smtClean="0"/>
              <a:t>q</a:t>
            </a:r>
            <a:r>
              <a:rPr lang="en-US" altLang="zh-TW" sz="2400" i="1" baseline="-25000" dirty="0" err="1" smtClean="0">
                <a:sym typeface="Symbol" pitchFamily="18" charset="2"/>
              </a:rPr>
              <a:t>j</a:t>
            </a:r>
            <a:r>
              <a:rPr lang="en-US" altLang="zh-TW" sz="2400" dirty="0" smtClean="0">
                <a:sym typeface="Symbol" pitchFamily="18" charset="2"/>
              </a:rPr>
              <a:t></a:t>
            </a:r>
            <a:r>
              <a:rPr lang="en-US" altLang="zh-TW" sz="2400" baseline="40000" dirty="0" smtClean="0">
                <a:sym typeface="Symbol" pitchFamily="18" charset="2"/>
              </a:rPr>
              <a:t>2</a:t>
            </a:r>
            <a:endParaRPr lang="zh-TW" altLang="en-US" sz="2400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5917405" y="2481413"/>
            <a:ext cx="2113311" cy="95410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Orthogonal Matrix</a:t>
            </a:r>
            <a:endParaRPr lang="zh-TW" altLang="en-US" sz="2800" dirty="0"/>
          </a:p>
        </p:txBody>
      </p:sp>
      <p:sp>
        <p:nvSpPr>
          <p:cNvPr id="5" name="向右箭號 4"/>
          <p:cNvSpPr/>
          <p:nvPr/>
        </p:nvSpPr>
        <p:spPr>
          <a:xfrm>
            <a:off x="765246" y="4472242"/>
            <a:ext cx="566542" cy="4534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向右箭號 15"/>
          <p:cNvSpPr/>
          <p:nvPr/>
        </p:nvSpPr>
        <p:spPr>
          <a:xfrm>
            <a:off x="765246" y="5177624"/>
            <a:ext cx="566542" cy="4534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文字方塊 16"/>
          <p:cNvSpPr txBox="1"/>
          <p:nvPr/>
        </p:nvSpPr>
        <p:spPr>
          <a:xfrm>
            <a:off x="4772847" y="5118212"/>
            <a:ext cx="1844929" cy="5232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TW" altLang="en-US" sz="2800" dirty="0" smtClean="0"/>
              <a:t>畢式</a:t>
            </a:r>
            <a:r>
              <a:rPr lang="zh-TW" altLang="en-US" sz="2800" dirty="0"/>
              <a:t>定理</a:t>
            </a:r>
          </a:p>
        </p:txBody>
      </p:sp>
    </p:spTree>
    <p:extLst>
      <p:ext uri="{BB962C8B-B14F-4D97-AF65-F5344CB8AC3E}">
        <p14:creationId xmlns:p14="http://schemas.microsoft.com/office/powerpoint/2010/main" val="1009242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/>
      <p:bldP spid="10" grpId="0"/>
      <p:bldP spid="11" grpId="0"/>
      <p:bldP spid="12" grpId="0"/>
      <p:bldP spid="13" grpId="0"/>
      <p:bldP spid="14" grpId="0"/>
      <p:bldP spid="15" grpId="0" animBg="1"/>
      <p:bldP spid="5" grpId="0" animBg="1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Orthogonal Matrix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dirty="0" smtClean="0"/>
                  <a:t>Q is </a:t>
                </a:r>
                <a:r>
                  <a:rPr lang="en-US" altLang="zh-TW" dirty="0"/>
                  <a:t>an orthogonal </a:t>
                </a:r>
                <a:r>
                  <a:rPr lang="en-US" altLang="zh-TW" dirty="0" smtClean="0"/>
                  <a:t>matrix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𝑄𝑄</m:t>
                        </m:r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en-US" altLang="zh-TW" b="0" dirty="0" smtClean="0"/>
              </a:p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altLang="zh-TW" dirty="0" smtClean="0"/>
                  <a:t> is invertible,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endParaRPr lang="en-US" altLang="zh-TW" dirty="0" smtClean="0"/>
              </a:p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𝑄𝑢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𝑄𝑣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altLang="zh-TW" dirty="0" smtClean="0"/>
                  <a:t> for any u and v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𝑄𝑢</m:t>
                        </m:r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‖"/>
                        <m:endChr m:val="‖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</m:oMath>
                </a14:m>
                <a:r>
                  <a:rPr lang="zh-TW" altLang="en-US" dirty="0" smtClean="0"/>
                  <a:t> </a:t>
                </a:r>
                <a:r>
                  <a:rPr lang="en-US" altLang="zh-TW" dirty="0" smtClean="0"/>
                  <a:t>for any u</a:t>
                </a:r>
                <a:endParaRPr lang="zh-TW" altLang="en-US" dirty="0"/>
              </a:p>
              <a:p>
                <a:pPr lvl="1"/>
                <a:endParaRPr lang="en-US" altLang="zh-TW" dirty="0" smtClean="0"/>
              </a:p>
              <a:p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391" t="-224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文字方塊 4"/>
          <p:cNvSpPr txBox="1"/>
          <p:nvPr/>
        </p:nvSpPr>
        <p:spPr>
          <a:xfrm>
            <a:off x="1285326" y="5192146"/>
            <a:ext cx="2294488" cy="95410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Norm-preserving</a:t>
            </a:r>
            <a:endParaRPr lang="zh-TW" altLang="en-US" sz="2800" dirty="0"/>
          </a:p>
        </p:txBody>
      </p:sp>
      <p:sp>
        <p:nvSpPr>
          <p:cNvPr id="7" name="向右箭號 6"/>
          <p:cNvSpPr/>
          <p:nvPr/>
        </p:nvSpPr>
        <p:spPr>
          <a:xfrm>
            <a:off x="3676255" y="5332976"/>
            <a:ext cx="2114549" cy="28575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向右箭號 7"/>
          <p:cNvSpPr/>
          <p:nvPr/>
        </p:nvSpPr>
        <p:spPr>
          <a:xfrm flipH="1">
            <a:off x="3669111" y="5753662"/>
            <a:ext cx="2114549" cy="28575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5925163" y="5192146"/>
            <a:ext cx="1976713" cy="95410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Orthogonal Matrix</a:t>
            </a:r>
            <a:endParaRPr lang="zh-TW" altLang="en-US" sz="280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5578630" y="3385068"/>
            <a:ext cx="3238997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 smtClean="0"/>
              <a:t>Q preserves dot projects</a:t>
            </a:r>
            <a:endParaRPr lang="zh-TW" altLang="en-US" sz="24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4377919" y="3914206"/>
            <a:ext cx="2535601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 smtClean="0"/>
              <a:t>Q preserves norms</a:t>
            </a:r>
            <a:endParaRPr lang="zh-TW" altLang="en-US" sz="24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5372445" y="325724"/>
            <a:ext cx="3398200" cy="120032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 smtClean="0"/>
              <a:t>Those properties are used to check orthogonal matrix.</a:t>
            </a:r>
            <a:endParaRPr lang="zh-TW" altLang="en-US" sz="2400" dirty="0"/>
          </a:p>
        </p:txBody>
      </p:sp>
      <p:sp>
        <p:nvSpPr>
          <p:cNvPr id="4" name="弧形向右箭號 3"/>
          <p:cNvSpPr/>
          <p:nvPr/>
        </p:nvSpPr>
        <p:spPr>
          <a:xfrm>
            <a:off x="193222" y="2032000"/>
            <a:ext cx="435428" cy="59508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7" name="弧形向右箭號 16"/>
          <p:cNvSpPr/>
          <p:nvPr/>
        </p:nvSpPr>
        <p:spPr>
          <a:xfrm>
            <a:off x="193222" y="2555174"/>
            <a:ext cx="435428" cy="110033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8" name="弧形向右箭號 17"/>
          <p:cNvSpPr/>
          <p:nvPr/>
        </p:nvSpPr>
        <p:spPr>
          <a:xfrm>
            <a:off x="193222" y="3542380"/>
            <a:ext cx="435428" cy="60870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9" name="弧形向右箭號 18"/>
          <p:cNvSpPr/>
          <p:nvPr/>
        </p:nvSpPr>
        <p:spPr>
          <a:xfrm flipH="1" flipV="1">
            <a:off x="4236371" y="2258399"/>
            <a:ext cx="435428" cy="1861993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20" name="左-右雙向箭號 19"/>
          <p:cNvSpPr/>
          <p:nvPr/>
        </p:nvSpPr>
        <p:spPr>
          <a:xfrm rot="1326156">
            <a:off x="2336800" y="2478314"/>
            <a:ext cx="812800" cy="297543"/>
          </a:xfrm>
          <a:prstGeom prst="left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文字方塊 20"/>
          <p:cNvSpPr txBox="1"/>
          <p:nvPr/>
        </p:nvSpPr>
        <p:spPr>
          <a:xfrm>
            <a:off x="5450958" y="2825802"/>
            <a:ext cx="2096717" cy="46166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 smtClean="0"/>
              <a:t>Simple inverse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676588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4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Orthogonal Matrix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zh-TW" sz="2400" dirty="0" smtClean="0"/>
                  <a:t>Q is orthogonal if and only 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p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zh-TW" altLang="en-US" sz="2400" dirty="0" smtClean="0"/>
                  <a:t> </a:t>
                </a:r>
                <a:r>
                  <a:rPr lang="en-US" altLang="zh-TW" sz="2400" dirty="0" smtClean="0"/>
                  <a:t>is orthogonal.</a:t>
                </a:r>
              </a:p>
              <a:p>
                <a:endParaRPr lang="en-US" altLang="zh-TW" sz="2400" dirty="0"/>
              </a:p>
              <a:p>
                <a:r>
                  <a:rPr lang="en-US" altLang="zh-TW" sz="2400" dirty="0" smtClean="0"/>
                  <a:t>Let P and Q be n x n orthogonal matrices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𝑑𝑒𝑡𝑄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=±1</m:t>
                    </m:r>
                  </m:oMath>
                </a14:m>
                <a:endParaRPr lang="en-US" altLang="zh-TW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𝑃𝑄</m:t>
                    </m:r>
                  </m:oMath>
                </a14:m>
                <a:r>
                  <a:rPr lang="zh-TW" altLang="en-US" dirty="0" smtClean="0"/>
                  <a:t> </a:t>
                </a:r>
                <a:r>
                  <a:rPr lang="en-US" altLang="zh-TW" dirty="0" smtClean="0"/>
                  <a:t>is an orthogonal matrix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zh-TW" altLang="en-US" dirty="0" smtClean="0"/>
                  <a:t> </a:t>
                </a:r>
                <a:r>
                  <a:rPr lang="en-US" altLang="zh-TW" dirty="0" smtClean="0"/>
                  <a:t>is an orthogonal matrix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zh-TW" altLang="en-US" dirty="0"/>
                  <a:t> </a:t>
                </a:r>
                <a:r>
                  <a:rPr lang="en-US" altLang="zh-TW" dirty="0"/>
                  <a:t>is an orthogonal matrix</a:t>
                </a:r>
              </a:p>
              <a:p>
                <a:pPr lvl="1"/>
                <a:endParaRPr lang="zh-TW" altLang="en-US" sz="2000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05" t="-196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838542" y="4863794"/>
            <a:ext cx="7466916" cy="1311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TW" sz="2400" b="1" i="1" dirty="0">
                <a:sym typeface="Symbol" pitchFamily="18" charset="2"/>
              </a:rPr>
              <a:t>Proof</a:t>
            </a:r>
            <a:r>
              <a:rPr lang="en-US" altLang="zh-TW" sz="2400" dirty="0">
                <a:sym typeface="Symbol" pitchFamily="18" charset="2"/>
              </a:rPr>
              <a:t>  (a) </a:t>
            </a:r>
            <a:r>
              <a:rPr lang="en-US" altLang="zh-TW" sz="2400" i="1" dirty="0">
                <a:sym typeface="Symbol" pitchFamily="18" charset="2"/>
              </a:rPr>
              <a:t>QQ</a:t>
            </a:r>
            <a:r>
              <a:rPr lang="en-US" altLang="zh-TW" sz="2400" i="1" baseline="40000" dirty="0">
                <a:sym typeface="Symbol" pitchFamily="18" charset="2"/>
              </a:rPr>
              <a:t>T</a:t>
            </a:r>
            <a:r>
              <a:rPr lang="en-US" altLang="zh-TW" sz="2400" i="1" dirty="0">
                <a:sym typeface="Symbol" pitchFamily="18" charset="2"/>
              </a:rPr>
              <a:t> </a:t>
            </a:r>
            <a:r>
              <a:rPr lang="en-US" altLang="zh-TW" sz="2400" dirty="0">
                <a:sym typeface="Symbol" pitchFamily="18" charset="2"/>
              </a:rPr>
              <a:t>= </a:t>
            </a:r>
            <a:r>
              <a:rPr lang="en-US" altLang="zh-TW" sz="2400" i="1" dirty="0">
                <a:sym typeface="Symbol" pitchFamily="18" charset="2"/>
              </a:rPr>
              <a:t>I</a:t>
            </a:r>
            <a:r>
              <a:rPr lang="en-US" altLang="zh-TW" sz="2400" i="1" baseline="-25000" dirty="0">
                <a:sym typeface="Symbol" pitchFamily="18" charset="2"/>
              </a:rPr>
              <a:t>n</a:t>
            </a:r>
            <a:r>
              <a:rPr lang="en-US" altLang="zh-TW" sz="2400" dirty="0">
                <a:sym typeface="Symbol" pitchFamily="18" charset="2"/>
              </a:rPr>
              <a:t>  1 = </a:t>
            </a:r>
            <a:r>
              <a:rPr lang="en-US" altLang="zh-TW" sz="2400" dirty="0" err="1">
                <a:sym typeface="Symbol" pitchFamily="18" charset="2"/>
              </a:rPr>
              <a:t>det</a:t>
            </a:r>
            <a:r>
              <a:rPr lang="en-US" altLang="zh-TW" sz="2400" dirty="0">
                <a:sym typeface="Symbol" pitchFamily="18" charset="2"/>
              </a:rPr>
              <a:t>(</a:t>
            </a:r>
            <a:r>
              <a:rPr lang="en-US" altLang="zh-TW" sz="2400" i="1" dirty="0">
                <a:sym typeface="Symbol" pitchFamily="18" charset="2"/>
              </a:rPr>
              <a:t>I</a:t>
            </a:r>
            <a:r>
              <a:rPr lang="en-US" altLang="zh-TW" sz="2400" i="1" baseline="-25000" dirty="0">
                <a:sym typeface="Symbol" pitchFamily="18" charset="2"/>
              </a:rPr>
              <a:t>n</a:t>
            </a:r>
            <a:r>
              <a:rPr lang="en-US" altLang="zh-TW" sz="2400" dirty="0">
                <a:sym typeface="Symbol" pitchFamily="18" charset="2"/>
              </a:rPr>
              <a:t>) = </a:t>
            </a:r>
            <a:r>
              <a:rPr lang="en-US" altLang="zh-TW" sz="2400" dirty="0" err="1">
                <a:sym typeface="Symbol" pitchFamily="18" charset="2"/>
              </a:rPr>
              <a:t>det</a:t>
            </a:r>
            <a:r>
              <a:rPr lang="en-US" altLang="zh-TW" sz="2400" dirty="0">
                <a:sym typeface="Symbol" pitchFamily="18" charset="2"/>
              </a:rPr>
              <a:t>(</a:t>
            </a:r>
            <a:r>
              <a:rPr lang="en-US" altLang="zh-TW" sz="2400" i="1" dirty="0">
                <a:sym typeface="Symbol" pitchFamily="18" charset="2"/>
              </a:rPr>
              <a:t>QQ</a:t>
            </a:r>
            <a:r>
              <a:rPr lang="en-US" altLang="zh-TW" sz="2400" i="1" baseline="40000" dirty="0">
                <a:sym typeface="Symbol" pitchFamily="18" charset="2"/>
              </a:rPr>
              <a:t>T</a:t>
            </a:r>
            <a:r>
              <a:rPr lang="en-US" altLang="zh-TW" sz="2400" dirty="0">
                <a:sym typeface="Symbol" pitchFamily="18" charset="2"/>
              </a:rPr>
              <a:t>) = </a:t>
            </a:r>
            <a:r>
              <a:rPr lang="en-US" altLang="zh-TW" sz="2400" dirty="0" err="1">
                <a:sym typeface="Symbol" pitchFamily="18" charset="2"/>
              </a:rPr>
              <a:t>det</a:t>
            </a:r>
            <a:r>
              <a:rPr lang="en-US" altLang="zh-TW" sz="2400" dirty="0">
                <a:sym typeface="Symbol" pitchFamily="18" charset="2"/>
              </a:rPr>
              <a:t>(</a:t>
            </a:r>
            <a:r>
              <a:rPr lang="en-US" altLang="zh-TW" sz="2400" i="1" dirty="0">
                <a:sym typeface="Symbol" pitchFamily="18" charset="2"/>
              </a:rPr>
              <a:t>Q</a:t>
            </a:r>
            <a:r>
              <a:rPr lang="en-US" altLang="zh-TW" sz="2400" dirty="0">
                <a:sym typeface="Symbol" pitchFamily="18" charset="2"/>
              </a:rPr>
              <a:t>)</a:t>
            </a:r>
            <a:r>
              <a:rPr lang="en-US" altLang="zh-TW" sz="2400" dirty="0" err="1">
                <a:sym typeface="Symbol" pitchFamily="18" charset="2"/>
              </a:rPr>
              <a:t>det</a:t>
            </a:r>
            <a:r>
              <a:rPr lang="en-US" altLang="zh-TW" sz="2400" dirty="0">
                <a:sym typeface="Symbol" pitchFamily="18" charset="2"/>
              </a:rPr>
              <a:t>(</a:t>
            </a:r>
            <a:r>
              <a:rPr lang="en-US" altLang="zh-TW" sz="2400" i="1" dirty="0">
                <a:sym typeface="Symbol" pitchFamily="18" charset="2"/>
              </a:rPr>
              <a:t>Q</a:t>
            </a:r>
            <a:r>
              <a:rPr lang="en-US" altLang="zh-TW" sz="2400" i="1" baseline="40000" dirty="0">
                <a:sym typeface="Symbol" pitchFamily="18" charset="2"/>
              </a:rPr>
              <a:t>T</a:t>
            </a:r>
            <a:r>
              <a:rPr lang="en-US" altLang="zh-TW" sz="2400" dirty="0">
                <a:sym typeface="Symbol" pitchFamily="18" charset="2"/>
              </a:rPr>
              <a:t>)</a:t>
            </a:r>
          </a:p>
          <a:p>
            <a:pPr>
              <a:lnSpc>
                <a:spcPct val="110000"/>
              </a:lnSpc>
            </a:pPr>
            <a:r>
              <a:rPr lang="en-US" altLang="zh-TW" sz="2400" dirty="0">
                <a:sym typeface="Symbol" pitchFamily="18" charset="2"/>
              </a:rPr>
              <a:t>                = </a:t>
            </a:r>
            <a:r>
              <a:rPr lang="en-US" altLang="zh-TW" sz="2400" dirty="0" err="1" smtClean="0">
                <a:sym typeface="Symbol" pitchFamily="18" charset="2"/>
              </a:rPr>
              <a:t>det</a:t>
            </a:r>
            <a:r>
              <a:rPr lang="en-US" altLang="zh-TW" sz="2400" dirty="0" smtClean="0">
                <a:sym typeface="Symbol" pitchFamily="18" charset="2"/>
              </a:rPr>
              <a:t>(</a:t>
            </a:r>
            <a:r>
              <a:rPr lang="en-US" altLang="zh-TW" sz="2400" i="1" dirty="0" smtClean="0">
                <a:sym typeface="Symbol" pitchFamily="18" charset="2"/>
              </a:rPr>
              <a:t>Q</a:t>
            </a:r>
            <a:r>
              <a:rPr lang="en-US" altLang="zh-TW" sz="2400" dirty="0" smtClean="0">
                <a:sym typeface="Symbol" pitchFamily="18" charset="2"/>
              </a:rPr>
              <a:t>)</a:t>
            </a:r>
            <a:r>
              <a:rPr lang="en-US" altLang="zh-TW" sz="2400" baseline="40000" dirty="0" smtClean="0">
                <a:sym typeface="Symbol" pitchFamily="18" charset="2"/>
              </a:rPr>
              <a:t>2</a:t>
            </a:r>
            <a:r>
              <a:rPr lang="en-US" altLang="zh-TW" sz="2400" dirty="0" smtClean="0">
                <a:sym typeface="Symbol" pitchFamily="18" charset="2"/>
              </a:rPr>
              <a:t> </a:t>
            </a:r>
            <a:r>
              <a:rPr lang="en-US" altLang="zh-TW" sz="2400" dirty="0">
                <a:sym typeface="Symbol" pitchFamily="18" charset="2"/>
              </a:rPr>
              <a:t> </a:t>
            </a:r>
            <a:r>
              <a:rPr lang="en-US" altLang="zh-TW" sz="2400" dirty="0" err="1">
                <a:sym typeface="Symbol" pitchFamily="18" charset="2"/>
              </a:rPr>
              <a:t>det</a:t>
            </a:r>
            <a:r>
              <a:rPr lang="en-US" altLang="zh-TW" sz="2400" dirty="0">
                <a:sym typeface="Symbol" pitchFamily="18" charset="2"/>
              </a:rPr>
              <a:t>(</a:t>
            </a:r>
            <a:r>
              <a:rPr lang="en-US" altLang="zh-TW" sz="2400" i="1" dirty="0">
                <a:sym typeface="Symbol" pitchFamily="18" charset="2"/>
              </a:rPr>
              <a:t>Q</a:t>
            </a:r>
            <a:r>
              <a:rPr lang="en-US" altLang="zh-TW" sz="2400" dirty="0">
                <a:sym typeface="Symbol" pitchFamily="18" charset="2"/>
              </a:rPr>
              <a:t>) = ±1.</a:t>
            </a:r>
          </a:p>
          <a:p>
            <a:pPr>
              <a:lnSpc>
                <a:spcPct val="110000"/>
              </a:lnSpc>
            </a:pPr>
            <a:r>
              <a:rPr lang="en-US" altLang="zh-TW" sz="2400" dirty="0">
                <a:sym typeface="Symbol" pitchFamily="18" charset="2"/>
              </a:rPr>
              <a:t>          </a:t>
            </a:r>
            <a:r>
              <a:rPr lang="en-US" altLang="zh-TW" sz="2400" dirty="0" smtClean="0">
                <a:sym typeface="Symbol" pitchFamily="18" charset="2"/>
              </a:rPr>
              <a:t>  </a:t>
            </a:r>
            <a:r>
              <a:rPr lang="en-US" altLang="zh-TW" sz="2400" dirty="0">
                <a:sym typeface="Symbol" pitchFamily="18" charset="2"/>
              </a:rPr>
              <a:t>(b) (</a:t>
            </a:r>
            <a:r>
              <a:rPr lang="en-US" altLang="zh-TW" sz="2400" i="1" dirty="0">
                <a:sym typeface="Symbol" pitchFamily="18" charset="2"/>
              </a:rPr>
              <a:t>PQ</a:t>
            </a:r>
            <a:r>
              <a:rPr lang="en-US" altLang="zh-TW" sz="2400" dirty="0">
                <a:sym typeface="Symbol" pitchFamily="18" charset="2"/>
              </a:rPr>
              <a:t>)</a:t>
            </a:r>
            <a:r>
              <a:rPr lang="en-US" altLang="zh-TW" sz="2400" i="1" baseline="40000" dirty="0">
                <a:sym typeface="Symbol" pitchFamily="18" charset="2"/>
              </a:rPr>
              <a:t>T </a:t>
            </a:r>
            <a:r>
              <a:rPr lang="en-US" altLang="zh-TW" sz="2400" dirty="0">
                <a:sym typeface="Symbol" pitchFamily="18" charset="2"/>
              </a:rPr>
              <a:t>= </a:t>
            </a:r>
            <a:r>
              <a:rPr lang="en-US" altLang="zh-TW" sz="2400" i="1" dirty="0">
                <a:sym typeface="Symbol" pitchFamily="18" charset="2"/>
              </a:rPr>
              <a:t>Q</a:t>
            </a:r>
            <a:r>
              <a:rPr lang="en-US" altLang="zh-TW" sz="2400" i="1" baseline="40000" dirty="0">
                <a:sym typeface="Symbol" pitchFamily="18" charset="2"/>
              </a:rPr>
              <a:t>T</a:t>
            </a:r>
            <a:r>
              <a:rPr lang="en-US" altLang="zh-TW" sz="2400" i="1" dirty="0">
                <a:sym typeface="Symbol" pitchFamily="18" charset="2"/>
              </a:rPr>
              <a:t>P</a:t>
            </a:r>
            <a:r>
              <a:rPr lang="en-US" altLang="zh-TW" sz="2400" i="1" baseline="40000" dirty="0">
                <a:sym typeface="Symbol" pitchFamily="18" charset="2"/>
              </a:rPr>
              <a:t>T</a:t>
            </a:r>
            <a:r>
              <a:rPr lang="en-US" altLang="zh-TW" sz="2400" i="1" dirty="0">
                <a:sym typeface="Symbol" pitchFamily="18" charset="2"/>
              </a:rPr>
              <a:t> </a:t>
            </a:r>
            <a:r>
              <a:rPr lang="en-US" altLang="zh-TW" sz="2400" dirty="0">
                <a:sym typeface="Symbol" pitchFamily="18" charset="2"/>
              </a:rPr>
              <a:t>= </a:t>
            </a:r>
            <a:r>
              <a:rPr lang="en-US" altLang="zh-TW" sz="2400" i="1" dirty="0">
                <a:sym typeface="Symbol" pitchFamily="18" charset="2"/>
              </a:rPr>
              <a:t>Q</a:t>
            </a:r>
            <a:r>
              <a:rPr lang="en-US" altLang="zh-TW" sz="2400" baseline="40000" dirty="0">
                <a:sym typeface="Symbol" pitchFamily="18" charset="2"/>
              </a:rPr>
              <a:t>1</a:t>
            </a:r>
            <a:r>
              <a:rPr lang="en-US" altLang="zh-TW" sz="2400" i="1" dirty="0">
                <a:sym typeface="Symbol" pitchFamily="18" charset="2"/>
              </a:rPr>
              <a:t>P</a:t>
            </a:r>
            <a:r>
              <a:rPr lang="en-US" altLang="zh-TW" sz="2400" baseline="40000" dirty="0">
                <a:sym typeface="Symbol" pitchFamily="18" charset="2"/>
              </a:rPr>
              <a:t>1 </a:t>
            </a:r>
            <a:r>
              <a:rPr lang="en-US" altLang="zh-TW" sz="2400" dirty="0">
                <a:sym typeface="Symbol" pitchFamily="18" charset="2"/>
              </a:rPr>
              <a:t>= (</a:t>
            </a:r>
            <a:r>
              <a:rPr lang="en-US" altLang="zh-TW" sz="2400" i="1" dirty="0">
                <a:sym typeface="Symbol" pitchFamily="18" charset="2"/>
              </a:rPr>
              <a:t>PQ</a:t>
            </a:r>
            <a:r>
              <a:rPr lang="en-US" altLang="zh-TW" sz="2400" dirty="0">
                <a:sym typeface="Symbol" pitchFamily="18" charset="2"/>
              </a:rPr>
              <a:t>)</a:t>
            </a:r>
            <a:r>
              <a:rPr lang="en-US" altLang="zh-TW" sz="2400" baseline="40000" dirty="0">
                <a:sym typeface="Symbol" pitchFamily="18" charset="2"/>
              </a:rPr>
              <a:t>1</a:t>
            </a:r>
            <a:r>
              <a:rPr lang="en-US" altLang="zh-TW" sz="2400" dirty="0" smtClean="0">
                <a:sym typeface="Symbol" pitchFamily="18" charset="2"/>
              </a:rPr>
              <a:t>.</a:t>
            </a:r>
            <a:endParaRPr lang="en-US" altLang="zh-TW" sz="2400" dirty="0">
              <a:sym typeface="Symbol" pitchFamily="18" charset="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18751" y="2209524"/>
            <a:ext cx="8787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b="1" i="1" dirty="0">
                <a:sym typeface="Symbol" pitchFamily="18" charset="2"/>
              </a:rPr>
              <a:t>Proof</a:t>
            </a:r>
            <a:endParaRPr lang="zh-TW" altLang="en-US" sz="24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6095999" y="1293111"/>
            <a:ext cx="2699657" cy="46166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Rows and columns</a:t>
            </a:r>
            <a:endParaRPr lang="zh-TW" altLang="en-US" sz="2400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5999" y="175258"/>
            <a:ext cx="2476500" cy="94297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/>
              <p:cNvSpPr/>
              <p:nvPr/>
            </p:nvSpPr>
            <p:spPr>
              <a:xfrm>
                <a:off x="1731163" y="2220709"/>
                <a:ext cx="2669577" cy="461665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r>
                  <a:rPr lang="en-US" altLang="zh-TW" sz="2400" dirty="0" smtClean="0"/>
                  <a:t>Check by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p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altLang="zh-TW" sz="2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p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8" name="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1163" y="2220709"/>
                <a:ext cx="2669577" cy="461665"/>
              </a:xfrm>
              <a:prstGeom prst="rect">
                <a:avLst/>
              </a:prstGeom>
              <a:blipFill rotWithShape="0">
                <a:blip r:embed="rId4"/>
                <a:stretch>
                  <a:fillRect l="-3645" t="-10390" b="-2727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/>
              <p:cNvSpPr/>
              <p:nvPr/>
            </p:nvSpPr>
            <p:spPr>
              <a:xfrm>
                <a:off x="4953349" y="3473140"/>
                <a:ext cx="3562001" cy="461665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r>
                  <a:rPr lang="en-US" altLang="zh-TW" sz="2400" dirty="0" smtClean="0"/>
                  <a:t>Check by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TW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𝑃𝑄</m:t>
                            </m:r>
                          </m:e>
                        </m:d>
                      </m:e>
                      <m:sup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altLang="zh-TW" sz="2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TW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𝑃𝑄</m:t>
                            </m:r>
                          </m:e>
                        </m:d>
                      </m:e>
                      <m:sup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0" name="矩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349" y="3473140"/>
                <a:ext cx="3562001" cy="461665"/>
              </a:xfrm>
              <a:prstGeom prst="rect">
                <a:avLst/>
              </a:prstGeom>
              <a:blipFill rotWithShape="0">
                <a:blip r:embed="rId5"/>
                <a:stretch>
                  <a:fillRect l="-2735" t="-10526" b="-2894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矩形 10"/>
          <p:cNvSpPr/>
          <p:nvPr/>
        </p:nvSpPr>
        <p:spPr>
          <a:xfrm>
            <a:off x="1731163" y="4863794"/>
            <a:ext cx="6784187" cy="8385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>
            <a:off x="1561255" y="5733541"/>
            <a:ext cx="6784187" cy="8385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7090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2133</TotalTime>
  <Words>1241</Words>
  <Application>Microsoft Office PowerPoint</Application>
  <PresentationFormat>如螢幕大小 (4:3)</PresentationFormat>
  <Paragraphs>296</Paragraphs>
  <Slides>29</Slides>
  <Notes>4</Notes>
  <HiddenSlides>0</HiddenSlides>
  <MMClips>0</MMClips>
  <ScaleCrop>false</ScaleCrop>
  <HeadingPairs>
    <vt:vector size="8" baseType="variant">
      <vt:variant>
        <vt:lpstr>使用字型</vt:lpstr>
      </vt:variant>
      <vt:variant>
        <vt:i4>12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2</vt:i4>
      </vt:variant>
      <vt:variant>
        <vt:lpstr>投影片標題</vt:lpstr>
      </vt:variant>
      <vt:variant>
        <vt:i4>29</vt:i4>
      </vt:variant>
    </vt:vector>
  </HeadingPairs>
  <TitlesOfParts>
    <vt:vector size="44" baseType="lpstr">
      <vt:lpstr>Academy Engraved LET</vt:lpstr>
      <vt:lpstr>新細明體</vt:lpstr>
      <vt:lpstr>Arial</vt:lpstr>
      <vt:lpstr>Arial Rounded MT Bold</vt:lpstr>
      <vt:lpstr>Calibri</vt:lpstr>
      <vt:lpstr>Calibri Light</vt:lpstr>
      <vt:lpstr>Cambria Math</vt:lpstr>
      <vt:lpstr>MT Extra</vt:lpstr>
      <vt:lpstr>Script MT Bold</vt:lpstr>
      <vt:lpstr>Symbol</vt:lpstr>
      <vt:lpstr>Times New Roman</vt:lpstr>
      <vt:lpstr>Wingdings</vt:lpstr>
      <vt:lpstr>Office 佈景主題</vt:lpstr>
      <vt:lpstr>Equation</vt:lpstr>
      <vt:lpstr>方程式</vt:lpstr>
      <vt:lpstr>Orthogonal Matrices &amp; Symmetric Matrices</vt:lpstr>
      <vt:lpstr>Announcement</vt:lpstr>
      <vt:lpstr>Outline</vt:lpstr>
      <vt:lpstr>Norm-preserving</vt:lpstr>
      <vt:lpstr>Norm-preserving</vt:lpstr>
      <vt:lpstr>Orthogonal Matrix</vt:lpstr>
      <vt:lpstr>Norm-preserving</vt:lpstr>
      <vt:lpstr>Orthogonal Matrix</vt:lpstr>
      <vt:lpstr>Orthogonal Matrix</vt:lpstr>
      <vt:lpstr>Orthogonal Operator</vt:lpstr>
      <vt:lpstr>PowerPoint 簡報</vt:lpstr>
      <vt:lpstr>Conclusion</vt:lpstr>
      <vt:lpstr>Outline</vt:lpstr>
      <vt:lpstr>Eigenvalues are real</vt:lpstr>
      <vt:lpstr>Orthogonal Eigenvectors</vt:lpstr>
      <vt:lpstr>Orthogonal Eigenvectors</vt:lpstr>
      <vt:lpstr>Diagonalization</vt:lpstr>
      <vt:lpstr>Diagonalization</vt:lpstr>
      <vt:lpstr>PowerPoint 簡報</vt:lpstr>
      <vt:lpstr>Diagonalization</vt:lpstr>
      <vt:lpstr>Diagonalization of  Symmetric Matrix</vt:lpstr>
      <vt:lpstr>Spectral Decomposition</vt:lpstr>
      <vt:lpstr>Spectral Decomposition</vt:lpstr>
      <vt:lpstr>Spectral Decomposition</vt:lpstr>
      <vt:lpstr>Conclusion</vt:lpstr>
      <vt:lpstr>Appendix</vt:lpstr>
      <vt:lpstr>Diagonalization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Orthogonal Matrices</dc:title>
  <dc:creator>Lee Hung-yi</dc:creator>
  <cp:lastModifiedBy>Lee Hung-yi</cp:lastModifiedBy>
  <cp:revision>81</cp:revision>
  <dcterms:created xsi:type="dcterms:W3CDTF">2016-05-16T01:35:30Z</dcterms:created>
  <dcterms:modified xsi:type="dcterms:W3CDTF">2016-06-01T02:00:42Z</dcterms:modified>
</cp:coreProperties>
</file>